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84" r:id="rId2"/>
    <p:sldId id="285" r:id="rId3"/>
    <p:sldId id="266" r:id="rId4"/>
    <p:sldId id="282" r:id="rId5"/>
    <p:sldId id="283" r:id="rId6"/>
  </p:sldIdLst>
  <p:sldSz cx="6858000" cy="9906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2022" y="1074"/>
      </p:cViewPr>
      <p:guideLst>
        <p:guide orient="horz" pos="312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84B74F-60FF-4FDE-B7EA-744696E8F1A8}" type="datetimeFigureOut">
              <a:rPr lang="ru-RU" smtClean="0"/>
              <a:pPr/>
              <a:t>29.04.2022</a:t>
            </a:fld>
            <a:endParaRPr lang="ru-RU" dirty="0"/>
          </a:p>
        </p:txBody>
      </p:sp>
      <p:sp>
        <p:nvSpPr>
          <p:cNvPr id="4" name="Образ слайда 3"/>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E7924A-D127-4C8D-8AE0-2D029C5DF9E9}" type="slidenum">
              <a:rPr lang="ru-RU" smtClean="0"/>
              <a:pPr/>
              <a:t>‹#›</a:t>
            </a:fld>
            <a:endParaRPr lang="ru-RU"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4E7924A-D127-4C8D-8AE0-2D029C5DF9E9}" type="slidenum">
              <a:rPr lang="ru-RU" smtClean="0"/>
              <a:pPr/>
              <a:t>3</a:t>
            </a:fld>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B4E7924A-D127-4C8D-8AE0-2D029C5DF9E9}" type="slidenum">
              <a:rPr lang="ru-RU" smtClean="0"/>
              <a:pPr/>
              <a:t>5</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3077283"/>
            <a:ext cx="5829300" cy="212336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8CA2C99-8E51-4454-94A1-676B529E3827}" type="datetimeFigureOut">
              <a:rPr lang="ru-RU" smtClean="0"/>
              <a:pPr/>
              <a:t>29.04.2022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42AD2914-9C58-46C2-B677-D01896379287}"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CA2C99-8E51-4454-94A1-676B529E3827}" type="datetimeFigureOut">
              <a:rPr lang="ru-RU" smtClean="0"/>
              <a:pPr/>
              <a:t>29.04.2022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42AD2914-9C58-46C2-B677-D01896379287}"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529697"/>
            <a:ext cx="1157288" cy="112680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6" y="529697"/>
            <a:ext cx="3357563" cy="112680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CA2C99-8E51-4454-94A1-676B529E3827}" type="datetimeFigureOut">
              <a:rPr lang="ru-RU" smtClean="0"/>
              <a:pPr/>
              <a:t>29.04.2022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42AD2914-9C58-46C2-B677-D01896379287}"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8CA2C99-8E51-4454-94A1-676B529E3827}" type="datetimeFigureOut">
              <a:rPr lang="ru-RU" smtClean="0"/>
              <a:pPr/>
              <a:t>29.04.2022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42AD2914-9C58-46C2-B677-D01896379287}"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6365522"/>
            <a:ext cx="5829300" cy="1967442"/>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4198587"/>
            <a:ext cx="5829300" cy="21669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8CA2C99-8E51-4454-94A1-676B529E3827}" type="datetimeFigureOut">
              <a:rPr lang="ru-RU" smtClean="0"/>
              <a:pPr/>
              <a:t>29.04.2022</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42AD2914-9C58-46C2-B677-D01896379287}"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6"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1"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8CA2C99-8E51-4454-94A1-676B529E3827}" type="datetimeFigureOut">
              <a:rPr lang="ru-RU" smtClean="0"/>
              <a:pPr/>
              <a:t>29.04.2022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42AD2914-9C58-46C2-B677-D01896379287}"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96699"/>
            <a:ext cx="6172200" cy="1651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0"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8CA2C99-8E51-4454-94A1-676B529E3827}" type="datetimeFigureOut">
              <a:rPr lang="ru-RU" smtClean="0"/>
              <a:pPr/>
              <a:t>29.04.2022</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42AD2914-9C58-46C2-B677-D01896379287}"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8CA2C99-8E51-4454-94A1-676B529E3827}" type="datetimeFigureOut">
              <a:rPr lang="ru-RU" smtClean="0"/>
              <a:pPr/>
              <a:t>29.04.2022</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42AD2914-9C58-46C2-B677-D01896379287}"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8CA2C99-8E51-4454-94A1-676B529E3827}" type="datetimeFigureOut">
              <a:rPr lang="ru-RU" smtClean="0"/>
              <a:pPr/>
              <a:t>29.04.2022</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42AD2914-9C58-46C2-B677-D01896379287}"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1" y="394406"/>
            <a:ext cx="2256235" cy="1678517"/>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8"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1"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8CA2C99-8E51-4454-94A1-676B529E3827}" type="datetimeFigureOut">
              <a:rPr lang="ru-RU" smtClean="0"/>
              <a:pPr/>
              <a:t>29.04.2022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42AD2914-9C58-46C2-B677-D01896379287}"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934201"/>
            <a:ext cx="4114800" cy="818622"/>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8CA2C99-8E51-4454-94A1-676B529E3827}" type="datetimeFigureOut">
              <a:rPr lang="ru-RU" smtClean="0"/>
              <a:pPr/>
              <a:t>29.04.2022</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42AD2914-9C58-46C2-B677-D01896379287}"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18CA2C99-8E51-4454-94A1-676B529E3827}" type="datetimeFigureOut">
              <a:rPr lang="ru-RU" smtClean="0"/>
              <a:pPr/>
              <a:t>29.04.2022</a:t>
            </a:fld>
            <a:endParaRPr lang="ru-RU" dirty="0"/>
          </a:p>
        </p:txBody>
      </p:sp>
      <p:sp>
        <p:nvSpPr>
          <p:cNvPr id="5" name="Нижний колонтитул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4914900" y="9181396"/>
            <a:ext cx="1600200" cy="527402"/>
          </a:xfrm>
          <a:prstGeom prst="rect">
            <a:avLst/>
          </a:prstGeom>
        </p:spPr>
        <p:txBody>
          <a:bodyPr vert="horz" lIns="91440" tIns="45720" rIns="91440" bIns="45720" rtlCol="0" anchor="ctr"/>
          <a:lstStyle>
            <a:lvl1pPr algn="r">
              <a:defRPr sz="1200">
                <a:solidFill>
                  <a:schemeClr val="tx1">
                    <a:tint val="75000"/>
                  </a:schemeClr>
                </a:solidFill>
              </a:defRPr>
            </a:lvl1pPr>
          </a:lstStyle>
          <a:p>
            <a:fld id="{42AD2914-9C58-46C2-B677-D01896379287}"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3" Type="http://schemas.openxmlformats.org/officeDocument/2006/relationships/image" Target="../media/image1.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5.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jpeg"/><Relationship Id="rId7"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Documents and Settings\OverLord\Рабочий стол\rainbowwavedesignpowerpointbackgrounds-14466835664p8cl.jpg"/>
          <p:cNvPicPr>
            <a:picLocks noChangeAspect="1" noChangeArrowheads="1"/>
          </p:cNvPicPr>
          <p:nvPr/>
        </p:nvPicPr>
        <p:blipFill>
          <a:blip r:embed="rId2" cstate="print"/>
          <a:srcRect/>
          <a:stretch>
            <a:fillRect/>
          </a:stretch>
        </p:blipFill>
        <p:spPr bwMode="auto">
          <a:xfrm>
            <a:off x="0" y="0"/>
            <a:ext cx="6857999" cy="9906000"/>
          </a:xfrm>
          <a:prstGeom prst="rect">
            <a:avLst/>
          </a:prstGeom>
          <a:noFill/>
        </p:spPr>
      </p:pic>
      <p:sp>
        <p:nvSpPr>
          <p:cNvPr id="7" name="Заголовок 6"/>
          <p:cNvSpPr>
            <a:spLocks noGrp="1"/>
          </p:cNvSpPr>
          <p:nvPr>
            <p:ph type="title"/>
          </p:nvPr>
        </p:nvSpPr>
        <p:spPr>
          <a:xfrm>
            <a:off x="332656" y="396699"/>
            <a:ext cx="6182444" cy="1675982"/>
          </a:xfrm>
        </p:spPr>
        <p:txBody>
          <a:bodyPr>
            <a:normAutofit fontScale="90000"/>
          </a:bodyPr>
          <a:lstStyle/>
          <a:p>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sz="2200" b="1" dirty="0" smtClean="0">
                <a:solidFill>
                  <a:srgbClr val="002060"/>
                </a:solidFill>
                <a:latin typeface="Times New Roman" pitchFamily="18" charset="0"/>
                <a:cs typeface="Times New Roman" pitchFamily="18" charset="0"/>
              </a:rPr>
              <a:t>11 всероссийский фестиваль педагогических идей по экологическому образованию  </a:t>
            </a:r>
            <a:r>
              <a:rPr lang="ru-RU" sz="2200" b="1" dirty="0" smtClean="0">
                <a:solidFill>
                  <a:srgbClr val="002060"/>
                </a:solidFill>
                <a:latin typeface="Times New Roman" pitchFamily="18" charset="0"/>
                <a:cs typeface="Times New Roman" pitchFamily="18" charset="0"/>
              </a:rPr>
              <a:t/>
            </a:r>
            <a:br>
              <a:rPr lang="ru-RU" sz="2200" b="1" dirty="0" smtClean="0">
                <a:solidFill>
                  <a:srgbClr val="002060"/>
                </a:solidFill>
                <a:latin typeface="Times New Roman" pitchFamily="18" charset="0"/>
                <a:cs typeface="Times New Roman" pitchFamily="18" charset="0"/>
              </a:rPr>
            </a:br>
            <a:r>
              <a:rPr lang="ru-RU" sz="2200" b="1" dirty="0" smtClean="0">
                <a:solidFill>
                  <a:srgbClr val="002060"/>
                </a:solidFill>
                <a:latin typeface="Times New Roman" pitchFamily="18" charset="0"/>
                <a:cs typeface="Times New Roman" pitchFamily="18" charset="0"/>
              </a:rPr>
              <a:t>«Современные подходы в организации работы по экологическому воспитанию дошкольников »</a:t>
            </a:r>
            <a:r>
              <a:rPr lang="ru-RU" b="1" dirty="0" smtClean="0">
                <a:solidFill>
                  <a:srgbClr val="002060"/>
                </a:solidFill>
              </a:rPr>
              <a:t/>
            </a:r>
            <a:br>
              <a:rPr lang="ru-RU" b="1" dirty="0" smtClean="0">
                <a:solidFill>
                  <a:srgbClr val="002060"/>
                </a:solidFill>
              </a:rPr>
            </a:br>
            <a:r>
              <a:rPr lang="ru-RU" b="1" dirty="0" smtClean="0">
                <a:solidFill>
                  <a:srgbClr val="0070C0"/>
                </a:solidFill>
              </a:rPr>
              <a:t/>
            </a:r>
            <a:br>
              <a:rPr lang="ru-RU" b="1" dirty="0" smtClean="0">
                <a:solidFill>
                  <a:srgbClr val="0070C0"/>
                </a:solidFill>
              </a:rPr>
            </a:br>
            <a:r>
              <a:rPr lang="ru-RU" b="1" dirty="0" smtClean="0">
                <a:solidFill>
                  <a:srgbClr val="0070C0"/>
                </a:solidFill>
              </a:rPr>
              <a:t/>
            </a:r>
            <a:br>
              <a:rPr lang="ru-RU" b="1" dirty="0" smtClean="0">
                <a:solidFill>
                  <a:srgbClr val="0070C0"/>
                </a:solidFill>
              </a:rPr>
            </a:br>
            <a:r>
              <a:rPr lang="ru-RU" sz="2700" b="1" dirty="0" smtClean="0">
                <a:solidFill>
                  <a:srgbClr val="FF0000"/>
                </a:solidFill>
                <a:latin typeface="Times New Roman" pitchFamily="18" charset="0"/>
                <a:cs typeface="Times New Roman" pitchFamily="18" charset="0"/>
              </a:rPr>
              <a:t>Презентация </a:t>
            </a:r>
            <a:r>
              <a:rPr lang="ru-RU" sz="2700" b="1" dirty="0" smtClean="0">
                <a:solidFill>
                  <a:srgbClr val="FF0000"/>
                </a:solidFill>
                <a:latin typeface="Times New Roman" pitchFamily="18" charset="0"/>
                <a:cs typeface="Times New Roman" pitchFamily="18" charset="0"/>
              </a:rPr>
              <a:t>опыта работы</a:t>
            </a:r>
            <a:r>
              <a:rPr lang="ru-RU" sz="2700" dirty="0" smtClean="0">
                <a:solidFill>
                  <a:srgbClr val="FF0000"/>
                </a:solidFill>
                <a:latin typeface="Times New Roman" pitchFamily="18" charset="0"/>
                <a:cs typeface="Times New Roman" pitchFamily="18" charset="0"/>
              </a:rPr>
              <a:t/>
            </a:r>
            <a:br>
              <a:rPr lang="ru-RU" sz="2700" dirty="0" smtClean="0">
                <a:solidFill>
                  <a:srgbClr val="FF0000"/>
                </a:solidFill>
                <a:latin typeface="Times New Roman" pitchFamily="18" charset="0"/>
                <a:cs typeface="Times New Roman" pitchFamily="18" charset="0"/>
              </a:rPr>
            </a:br>
            <a:r>
              <a:rPr lang="ru-RU" sz="2700" b="1" dirty="0" smtClean="0">
                <a:solidFill>
                  <a:srgbClr val="FF0000"/>
                </a:solidFill>
                <a:latin typeface="Times New Roman" pitchFamily="18" charset="0"/>
                <a:cs typeface="Times New Roman" pitchFamily="18" charset="0"/>
              </a:rPr>
              <a:t>«Реализация инновационных технологий экологического воспитания для повышения естественно - научных знаний </a:t>
            </a:r>
            <a:br>
              <a:rPr lang="ru-RU" sz="2700" b="1" dirty="0" smtClean="0">
                <a:solidFill>
                  <a:srgbClr val="FF0000"/>
                </a:solidFill>
                <a:latin typeface="Times New Roman" pitchFamily="18" charset="0"/>
                <a:cs typeface="Times New Roman" pitchFamily="18" charset="0"/>
              </a:rPr>
            </a:br>
            <a:r>
              <a:rPr lang="ru-RU" sz="2700" b="1" dirty="0" smtClean="0">
                <a:solidFill>
                  <a:srgbClr val="FF0000"/>
                </a:solidFill>
                <a:latin typeface="Times New Roman" pitchFamily="18" charset="0"/>
                <a:cs typeface="Times New Roman" pitchFamily="18" charset="0"/>
              </a:rPr>
              <a:t>у дошкольников»</a:t>
            </a:r>
            <a:endParaRPr lang="ru-RU" sz="2700" b="1" dirty="0">
              <a:solidFill>
                <a:srgbClr val="FF0000"/>
              </a:solidFill>
              <a:latin typeface="Times New Roman" pitchFamily="18" charset="0"/>
              <a:cs typeface="Times New Roman" pitchFamily="18" charset="0"/>
            </a:endParaRPr>
          </a:p>
        </p:txBody>
      </p:sp>
      <p:sp>
        <p:nvSpPr>
          <p:cNvPr id="8" name="Содержимое 7"/>
          <p:cNvSpPr>
            <a:spLocks noGrp="1"/>
          </p:cNvSpPr>
          <p:nvPr>
            <p:ph idx="1"/>
          </p:nvPr>
        </p:nvSpPr>
        <p:spPr>
          <a:xfrm>
            <a:off x="1714488" y="6177136"/>
            <a:ext cx="4800612" cy="3347896"/>
          </a:xfrm>
        </p:spPr>
        <p:txBody>
          <a:bodyPr>
            <a:normAutofit fontScale="47500" lnSpcReduction="20000"/>
          </a:bodyPr>
          <a:lstStyle/>
          <a:p>
            <a:r>
              <a:rPr lang="ru-RU" b="1" i="1" dirty="0" err="1" smtClean="0">
                <a:solidFill>
                  <a:schemeClr val="tx2">
                    <a:lumMod val="75000"/>
                  </a:schemeClr>
                </a:solidFill>
              </a:rPr>
              <a:t>Шарипова</a:t>
            </a:r>
            <a:r>
              <a:rPr lang="ru-RU" b="1" i="1" dirty="0" smtClean="0">
                <a:solidFill>
                  <a:schemeClr val="tx2">
                    <a:lumMod val="75000"/>
                  </a:schemeClr>
                </a:solidFill>
              </a:rPr>
              <a:t> Лилия </a:t>
            </a:r>
            <a:r>
              <a:rPr lang="ru-RU" b="1" i="1" dirty="0" err="1" smtClean="0">
                <a:solidFill>
                  <a:schemeClr val="tx2">
                    <a:lumMod val="75000"/>
                  </a:schemeClr>
                </a:solidFill>
              </a:rPr>
              <a:t>Шафкатовна</a:t>
            </a:r>
            <a:r>
              <a:rPr lang="ru-RU" b="1" i="1" dirty="0" smtClean="0">
                <a:solidFill>
                  <a:schemeClr val="tx2">
                    <a:lumMod val="75000"/>
                  </a:schemeClr>
                </a:solidFill>
              </a:rPr>
              <a:t>,  старший воспитатель </a:t>
            </a:r>
          </a:p>
          <a:p>
            <a:pPr>
              <a:buNone/>
            </a:pPr>
            <a:r>
              <a:rPr lang="ru-RU" b="1" i="1" dirty="0" smtClean="0">
                <a:solidFill>
                  <a:schemeClr val="tx2">
                    <a:lumMod val="75000"/>
                  </a:schemeClr>
                </a:solidFill>
              </a:rPr>
              <a:t>      МБДОУ «ЦРР- </a:t>
            </a:r>
            <a:r>
              <a:rPr lang="ru-RU" b="1" i="1" dirty="0" err="1" smtClean="0">
                <a:solidFill>
                  <a:schemeClr val="tx2">
                    <a:lumMod val="75000"/>
                  </a:schemeClr>
                </a:solidFill>
              </a:rPr>
              <a:t>д</a:t>
            </a:r>
            <a:r>
              <a:rPr lang="ru-RU" b="1" i="1" dirty="0" smtClean="0">
                <a:solidFill>
                  <a:schemeClr val="tx2">
                    <a:lumMod val="75000"/>
                  </a:schemeClr>
                </a:solidFill>
              </a:rPr>
              <a:t>/с №35  «Сказочная страна» г.Альметьевск</a:t>
            </a:r>
            <a:endParaRPr lang="ru-RU" dirty="0" smtClean="0">
              <a:solidFill>
                <a:schemeClr val="tx2">
                  <a:lumMod val="75000"/>
                </a:schemeClr>
              </a:solidFill>
              <a:latin typeface="Arial" pitchFamily="34" charset="0"/>
              <a:cs typeface="Arial" pitchFamily="34" charset="0"/>
            </a:endParaRPr>
          </a:p>
          <a:p>
            <a:pPr>
              <a:buNone/>
            </a:pPr>
            <a:endParaRPr lang="ru-RU" dirty="0" smtClean="0">
              <a:solidFill>
                <a:schemeClr val="tx2">
                  <a:lumMod val="75000"/>
                </a:schemeClr>
              </a:solidFill>
            </a:endParaRPr>
          </a:p>
          <a:p>
            <a:r>
              <a:rPr lang="ru-RU" b="1" i="1" dirty="0" smtClean="0">
                <a:solidFill>
                  <a:schemeClr val="tx2">
                    <a:lumMod val="75000"/>
                  </a:schemeClr>
                </a:solidFill>
              </a:rPr>
              <a:t> </a:t>
            </a:r>
            <a:r>
              <a:rPr lang="ru-RU" b="1" i="1" dirty="0" err="1" smtClean="0">
                <a:solidFill>
                  <a:schemeClr val="tx2">
                    <a:lumMod val="75000"/>
                  </a:schemeClr>
                </a:solidFill>
              </a:rPr>
              <a:t>Костылева</a:t>
            </a:r>
            <a:r>
              <a:rPr lang="ru-RU" b="1" i="1" dirty="0" smtClean="0">
                <a:solidFill>
                  <a:schemeClr val="tx2">
                    <a:lumMod val="75000"/>
                  </a:schemeClr>
                </a:solidFill>
              </a:rPr>
              <a:t> Светлана Вячеславовна, старший воспитатель </a:t>
            </a:r>
            <a:endParaRPr lang="ru-RU" dirty="0" smtClean="0">
              <a:solidFill>
                <a:schemeClr val="tx2">
                  <a:lumMod val="75000"/>
                </a:schemeClr>
              </a:solidFill>
            </a:endParaRPr>
          </a:p>
          <a:p>
            <a:pPr>
              <a:buNone/>
            </a:pPr>
            <a:r>
              <a:rPr lang="ru-RU" b="1" i="1" dirty="0" smtClean="0">
                <a:solidFill>
                  <a:schemeClr val="tx2">
                    <a:lumMod val="75000"/>
                  </a:schemeClr>
                </a:solidFill>
              </a:rPr>
              <a:t>      МБДОУ «ЦРР- </a:t>
            </a:r>
            <a:r>
              <a:rPr lang="ru-RU" b="1" i="1" dirty="0" err="1" smtClean="0">
                <a:solidFill>
                  <a:schemeClr val="tx2">
                    <a:lumMod val="75000"/>
                  </a:schemeClr>
                </a:solidFill>
              </a:rPr>
              <a:t>д</a:t>
            </a:r>
            <a:r>
              <a:rPr lang="ru-RU" b="1" i="1" dirty="0" smtClean="0">
                <a:solidFill>
                  <a:schemeClr val="tx2">
                    <a:lumMod val="75000"/>
                  </a:schemeClr>
                </a:solidFill>
              </a:rPr>
              <a:t>/с №35  «Сказочная страна» г.Альметьевск</a:t>
            </a:r>
            <a:endParaRPr lang="ru-RU" dirty="0" smtClean="0">
              <a:solidFill>
                <a:schemeClr val="tx2">
                  <a:lumMod val="75000"/>
                </a:schemeClr>
              </a:solidFill>
              <a:latin typeface="Arial" pitchFamily="34" charset="0"/>
              <a:cs typeface="Arial" pitchFamily="34" charset="0"/>
            </a:endParaRPr>
          </a:p>
          <a:p>
            <a:endParaRPr lang="ru-RU" dirty="0" smtClean="0">
              <a:solidFill>
                <a:schemeClr val="tx2">
                  <a:lumMod val="75000"/>
                </a:schemeClr>
              </a:solidFill>
              <a:latin typeface="Arial" pitchFamily="34" charset="0"/>
              <a:cs typeface="Arial" pitchFamily="34" charset="0"/>
            </a:endParaRPr>
          </a:p>
          <a:p>
            <a:endParaRPr lang="ru-RU" dirty="0" smtClean="0">
              <a:latin typeface="Arial" pitchFamily="34" charset="0"/>
              <a:cs typeface="Arial" pitchFamily="34" charset="0"/>
            </a:endParaRPr>
          </a:p>
          <a:p>
            <a:endParaRPr lang="ru-RU" dirty="0" smtClean="0">
              <a:latin typeface="Arial" pitchFamily="34" charset="0"/>
              <a:cs typeface="Arial" pitchFamily="34" charset="0"/>
            </a:endParaRPr>
          </a:p>
          <a:p>
            <a:pPr>
              <a:buNone/>
            </a:pPr>
            <a:endParaRPr lang="ru-RU" dirty="0" smtClean="0">
              <a:latin typeface="Arial" pitchFamily="34" charset="0"/>
              <a:cs typeface="Arial" pitchFamily="34" charset="0"/>
            </a:endParaRPr>
          </a:p>
          <a:p>
            <a:pPr>
              <a:buNone/>
            </a:pPr>
            <a:r>
              <a:rPr lang="ru-RU" sz="2600" b="1" i="1" dirty="0" smtClean="0">
                <a:cs typeface="Arial" pitchFamily="34" charset="0"/>
              </a:rPr>
              <a:t>             г. Альметьевск, </a:t>
            </a:r>
            <a:r>
              <a:rPr lang="ru-RU" sz="2600" b="1" i="1" dirty="0" smtClean="0">
                <a:cs typeface="Arial" pitchFamily="34" charset="0"/>
              </a:rPr>
              <a:t>2022 год</a:t>
            </a:r>
            <a:endParaRPr lang="ru-RU" sz="2600" b="1" i="1" dirty="0" smtClean="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descr="C:\Documents and Settings\OverLord\Рабочий стол\rainbowwavedesignpowerpointbackgrounds-14466835664p8cl.jpg"/>
          <p:cNvPicPr>
            <a:picLocks noChangeAspect="1" noChangeArrowheads="1"/>
          </p:cNvPicPr>
          <p:nvPr/>
        </p:nvPicPr>
        <p:blipFill>
          <a:blip r:embed="rId2" cstate="print"/>
          <a:srcRect/>
          <a:stretch>
            <a:fillRect/>
          </a:stretch>
        </p:blipFill>
        <p:spPr bwMode="auto">
          <a:xfrm>
            <a:off x="0" y="0"/>
            <a:ext cx="6857999" cy="9906000"/>
          </a:xfrm>
          <a:prstGeom prst="rect">
            <a:avLst/>
          </a:prstGeom>
          <a:noFill/>
        </p:spPr>
      </p:pic>
      <p:sp>
        <p:nvSpPr>
          <p:cNvPr id="5" name="Заголовок 4"/>
          <p:cNvSpPr>
            <a:spLocks noGrp="1"/>
          </p:cNvSpPr>
          <p:nvPr>
            <p:ph type="title"/>
          </p:nvPr>
        </p:nvSpPr>
        <p:spPr>
          <a:xfrm>
            <a:off x="342900" y="396699"/>
            <a:ext cx="6172200" cy="955901"/>
          </a:xfrm>
        </p:spPr>
        <p:txBody>
          <a:bodyPr>
            <a:normAutofit/>
          </a:bodyPr>
          <a:lstStyle/>
          <a:p>
            <a:r>
              <a:rPr lang="ru-RU" sz="1600" b="1" dirty="0" smtClean="0">
                <a:solidFill>
                  <a:srgbClr val="FF0000"/>
                </a:solidFill>
                <a:latin typeface="Times New Roman" pitchFamily="18" charset="0"/>
                <a:cs typeface="Times New Roman" pitchFamily="18" charset="0"/>
              </a:rPr>
              <a:t>Реализация инновационных технологий экологического воспитания для повышения естественно - научных знаний </a:t>
            </a:r>
            <a:r>
              <a:rPr lang="ru-RU" sz="1600" b="1" dirty="0" smtClean="0">
                <a:solidFill>
                  <a:srgbClr val="FF0000"/>
                </a:solidFill>
                <a:latin typeface="Times New Roman" pitchFamily="18" charset="0"/>
                <a:cs typeface="Times New Roman" pitchFamily="18" charset="0"/>
              </a:rPr>
              <a:t>у дошкольников.</a:t>
            </a:r>
            <a:endParaRPr lang="ru-RU" sz="1600" dirty="0"/>
          </a:p>
        </p:txBody>
      </p:sp>
      <p:sp>
        <p:nvSpPr>
          <p:cNvPr id="3" name="Содержимое 2"/>
          <p:cNvSpPr>
            <a:spLocks noGrp="1"/>
          </p:cNvSpPr>
          <p:nvPr>
            <p:ph sz="half" idx="2"/>
          </p:nvPr>
        </p:nvSpPr>
        <p:spPr>
          <a:xfrm>
            <a:off x="332656" y="1568624"/>
            <a:ext cx="6192688" cy="7416824"/>
          </a:xfrm>
        </p:spPr>
        <p:txBody>
          <a:bodyPr>
            <a:noAutofit/>
          </a:bodyPr>
          <a:lstStyle/>
          <a:p>
            <a:pPr algn="just">
              <a:spcBef>
                <a:spcPts val="0"/>
              </a:spcBef>
              <a:buNone/>
            </a:pPr>
            <a:r>
              <a:rPr lang="ru-RU" sz="1400" dirty="0" smtClean="0"/>
              <a:t>        Актуальность </a:t>
            </a:r>
            <a:r>
              <a:rPr lang="ru-RU" sz="1400" dirty="0" smtClean="0"/>
              <a:t>экологического воспитания диктуется происходящими вокруг нас глобальными экологическими изменениями. Речь идет не просто о необходимости получения экологических знаний, а о формировании </a:t>
            </a:r>
            <a:r>
              <a:rPr lang="ru-RU" sz="1400" dirty="0" smtClean="0"/>
              <a:t>экологической </a:t>
            </a:r>
            <a:r>
              <a:rPr lang="ru-RU" sz="1400" dirty="0" smtClean="0"/>
              <a:t>культуры – системы ценностей  и моделей поведения, которые лягут в основу отношения подрастающего поколения к окружающему миру.</a:t>
            </a:r>
            <a:r>
              <a:rPr lang="ru-RU" sz="1400" b="1" dirty="0" smtClean="0"/>
              <a:t> </a:t>
            </a:r>
            <a:r>
              <a:rPr lang="ru-RU" sz="1400" dirty="0" smtClean="0"/>
              <a:t>Чтобы ответственное отношение к окружающей среде превратилось в норму поведения каждого человека, необходимо с детских лет целенаправленно воспитывать чувство ответственности за сохранность природы, вырабатывать активную жизненную позицию по восприятию проблемы сохранения окружающей природной среды. Одной из целей современного ДОУ является - формирование человека нового типа с новым экологическим мышлением, способного осознавать последствия своих действий по отношению к окружающей среде и умеющего жить в относительной гармонии с природой.</a:t>
            </a:r>
          </a:p>
          <a:p>
            <a:pPr algn="just">
              <a:spcBef>
                <a:spcPts val="0"/>
              </a:spcBef>
              <a:buNone/>
            </a:pPr>
            <a:r>
              <a:rPr lang="ru-RU" sz="1400" dirty="0" smtClean="0"/>
              <a:t>        Использование </a:t>
            </a:r>
            <a:r>
              <a:rPr lang="ru-RU" sz="1400" dirty="0" smtClean="0"/>
              <a:t>инновационных педагогических технологий открывает новые возможности воспитания и обучения дошкольников. Хотим поделиться опытом  нашего ДОУ №35 «Сказочная страна» по внедрению современных педагогических технологий для совершенствования работы по формированию основ экологической культуры у </a:t>
            </a:r>
            <a:r>
              <a:rPr lang="ru-RU" sz="1400" dirty="0" smtClean="0"/>
              <a:t>дошкольников</a:t>
            </a:r>
            <a:r>
              <a:rPr lang="ru-RU" sz="1400" dirty="0" smtClean="0"/>
              <a:t>.</a:t>
            </a:r>
          </a:p>
          <a:p>
            <a:pPr>
              <a:spcBef>
                <a:spcPts val="0"/>
              </a:spcBef>
            </a:pPr>
            <a:endParaRPr lang="ru-RU" sz="1400" dirty="0"/>
          </a:p>
        </p:txBody>
      </p:sp>
      <p:pic>
        <p:nvPicPr>
          <p:cNvPr id="10" name="Picture 2" descr="C:\Users\методист\Documents\ДОУ35\Зеленый флаг МАДОУ №35 (1)\2017-2018\семинар 25.04.2018\P1670352.JPG"/>
          <p:cNvPicPr>
            <a:picLocks noChangeAspect="1" noChangeArrowheads="1"/>
          </p:cNvPicPr>
          <p:nvPr/>
        </p:nvPicPr>
        <p:blipFill>
          <a:blip r:embed="rId3" cstate="print"/>
          <a:srcRect/>
          <a:stretch>
            <a:fillRect/>
          </a:stretch>
        </p:blipFill>
        <p:spPr bwMode="auto">
          <a:xfrm>
            <a:off x="475492" y="6249144"/>
            <a:ext cx="6205388" cy="3096344"/>
          </a:xfrm>
          <a:prstGeom prst="rect">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Documents and Settings\OverLord\Рабочий стол\rainbowwavedesignpowerpointbackgrounds-14466835664p8cl.jpg"/>
          <p:cNvPicPr>
            <a:picLocks noChangeAspect="1" noChangeArrowheads="1"/>
          </p:cNvPicPr>
          <p:nvPr/>
        </p:nvPicPr>
        <p:blipFill>
          <a:blip r:embed="rId3" cstate="print"/>
          <a:srcRect/>
          <a:stretch>
            <a:fillRect/>
          </a:stretch>
        </p:blipFill>
        <p:spPr bwMode="auto">
          <a:xfrm>
            <a:off x="0" y="0"/>
            <a:ext cx="6857999" cy="9906000"/>
          </a:xfrm>
          <a:prstGeom prst="rect">
            <a:avLst/>
          </a:prstGeom>
          <a:noFill/>
        </p:spPr>
      </p:pic>
      <p:sp>
        <p:nvSpPr>
          <p:cNvPr id="7" name="Заголовок 6"/>
          <p:cNvSpPr>
            <a:spLocks noGrp="1"/>
          </p:cNvSpPr>
          <p:nvPr>
            <p:ph type="title"/>
          </p:nvPr>
        </p:nvSpPr>
        <p:spPr>
          <a:xfrm>
            <a:off x="332656" y="200473"/>
            <a:ext cx="6336704" cy="720079"/>
          </a:xfrm>
        </p:spPr>
        <p:txBody>
          <a:bodyPr>
            <a:normAutofit fontScale="90000"/>
          </a:bodyPr>
          <a:lstStyle/>
          <a:p>
            <a:r>
              <a:rPr lang="ru-RU" sz="1800" b="1" dirty="0" smtClean="0">
                <a:solidFill>
                  <a:srgbClr val="002060"/>
                </a:solidFill>
                <a:latin typeface="Arial" pitchFamily="34" charset="0"/>
                <a:cs typeface="Arial" pitchFamily="34" charset="0"/>
              </a:rPr>
              <a:t/>
            </a:r>
            <a:br>
              <a:rPr lang="ru-RU" sz="1800" b="1" dirty="0" smtClean="0">
                <a:solidFill>
                  <a:srgbClr val="002060"/>
                </a:solidFill>
                <a:latin typeface="Arial" pitchFamily="34" charset="0"/>
                <a:cs typeface="Arial" pitchFamily="34" charset="0"/>
              </a:rPr>
            </a:br>
            <a:r>
              <a:rPr lang="ru-RU" sz="1800" b="1" dirty="0" smtClean="0">
                <a:solidFill>
                  <a:srgbClr val="002060"/>
                </a:solidFill>
                <a:latin typeface="Arial" pitchFamily="34" charset="0"/>
                <a:cs typeface="Arial" pitchFamily="34" charset="0"/>
              </a:rPr>
              <a:t/>
            </a:r>
            <a:br>
              <a:rPr lang="ru-RU" sz="1800" b="1" dirty="0" smtClean="0">
                <a:solidFill>
                  <a:srgbClr val="002060"/>
                </a:solidFill>
                <a:latin typeface="Arial" pitchFamily="34" charset="0"/>
                <a:cs typeface="Arial" pitchFamily="34" charset="0"/>
              </a:rPr>
            </a:br>
            <a:r>
              <a:rPr lang="ru-RU" sz="1800" b="1" dirty="0" smtClean="0">
                <a:solidFill>
                  <a:srgbClr val="002060"/>
                </a:solidFill>
                <a:latin typeface="Arial" pitchFamily="34" charset="0"/>
                <a:cs typeface="Arial" pitchFamily="34" charset="0"/>
              </a:rPr>
              <a:t/>
            </a:r>
            <a:br>
              <a:rPr lang="ru-RU" sz="1800" b="1" dirty="0" smtClean="0">
                <a:solidFill>
                  <a:srgbClr val="002060"/>
                </a:solidFill>
                <a:latin typeface="Arial" pitchFamily="34" charset="0"/>
                <a:cs typeface="Arial" pitchFamily="34" charset="0"/>
              </a:rPr>
            </a:br>
            <a:r>
              <a:rPr lang="ru-RU" sz="1800" b="1" dirty="0" smtClean="0">
                <a:solidFill>
                  <a:srgbClr val="002060"/>
                </a:solidFill>
                <a:latin typeface="Arial" pitchFamily="34" charset="0"/>
                <a:cs typeface="Arial" pitchFamily="34" charset="0"/>
              </a:rPr>
              <a:t/>
            </a:r>
            <a:br>
              <a:rPr lang="ru-RU" sz="1800" b="1" dirty="0" smtClean="0">
                <a:solidFill>
                  <a:srgbClr val="002060"/>
                </a:solidFill>
                <a:latin typeface="Arial" pitchFamily="34" charset="0"/>
                <a:cs typeface="Arial" pitchFamily="34" charset="0"/>
              </a:rPr>
            </a:br>
            <a:r>
              <a:rPr lang="ru-RU" sz="1800" b="1" dirty="0" smtClean="0">
                <a:solidFill>
                  <a:srgbClr val="002060"/>
                </a:solidFill>
                <a:latin typeface="Arial" pitchFamily="34" charset="0"/>
                <a:cs typeface="Arial" pitchFamily="34" charset="0"/>
              </a:rPr>
              <a:t/>
            </a:r>
            <a:br>
              <a:rPr lang="ru-RU" sz="1800" b="1" dirty="0" smtClean="0">
                <a:solidFill>
                  <a:srgbClr val="002060"/>
                </a:solidFill>
                <a:latin typeface="Arial" pitchFamily="34" charset="0"/>
                <a:cs typeface="Arial" pitchFamily="34" charset="0"/>
              </a:rPr>
            </a:br>
            <a:r>
              <a:rPr lang="ru-RU" sz="1800" b="1" dirty="0" smtClean="0">
                <a:solidFill>
                  <a:srgbClr val="002060"/>
                </a:solidFill>
                <a:latin typeface="Arial" pitchFamily="34" charset="0"/>
                <a:cs typeface="Arial" pitchFamily="34" charset="0"/>
              </a:rPr>
              <a:t/>
            </a:r>
            <a:br>
              <a:rPr lang="ru-RU" sz="1800" b="1" dirty="0" smtClean="0">
                <a:solidFill>
                  <a:srgbClr val="002060"/>
                </a:solidFill>
                <a:latin typeface="Arial" pitchFamily="34" charset="0"/>
                <a:cs typeface="Arial" pitchFamily="34" charset="0"/>
              </a:rPr>
            </a:br>
            <a:r>
              <a:rPr lang="ru-RU" sz="1600" b="1" dirty="0" smtClean="0">
                <a:solidFill>
                  <a:srgbClr val="002060"/>
                </a:solidFill>
                <a:latin typeface="Times New Roman" pitchFamily="18" charset="0"/>
                <a:cs typeface="Times New Roman" pitchFamily="18" charset="0"/>
              </a:rPr>
              <a:t>Для </a:t>
            </a:r>
            <a:r>
              <a:rPr lang="ru-RU" sz="1600" b="1" dirty="0" smtClean="0">
                <a:solidFill>
                  <a:srgbClr val="002060"/>
                </a:solidFill>
                <a:latin typeface="Times New Roman" pitchFamily="18" charset="0"/>
                <a:cs typeface="Times New Roman" pitchFamily="18" charset="0"/>
              </a:rPr>
              <a:t>совершенствования  системы экологического образования </a:t>
            </a:r>
            <a:br>
              <a:rPr lang="ru-RU" sz="1600" b="1" dirty="0" smtClean="0">
                <a:solidFill>
                  <a:srgbClr val="002060"/>
                </a:solidFill>
                <a:latin typeface="Times New Roman" pitchFamily="18" charset="0"/>
                <a:cs typeface="Times New Roman" pitchFamily="18" charset="0"/>
              </a:rPr>
            </a:br>
            <a:r>
              <a:rPr lang="ru-RU" sz="1600" b="1" dirty="0" smtClean="0">
                <a:solidFill>
                  <a:srgbClr val="002060"/>
                </a:solidFill>
                <a:latin typeface="Times New Roman" pitchFamily="18" charset="0"/>
                <a:cs typeface="Times New Roman" pitchFamily="18" charset="0"/>
              </a:rPr>
              <a:t>и воспитания в МБДОУ «ЦРР –д/с № 35 «Сказочная страна» </a:t>
            </a:r>
            <a:br>
              <a:rPr lang="ru-RU" sz="1600" b="1" dirty="0" smtClean="0">
                <a:solidFill>
                  <a:srgbClr val="002060"/>
                </a:solidFill>
                <a:latin typeface="Times New Roman" pitchFamily="18" charset="0"/>
                <a:cs typeface="Times New Roman" pitchFamily="18" charset="0"/>
              </a:rPr>
            </a:br>
            <a:r>
              <a:rPr lang="ru-RU" sz="1600" b="1" dirty="0" smtClean="0">
                <a:solidFill>
                  <a:srgbClr val="002060"/>
                </a:solidFill>
                <a:latin typeface="Times New Roman" pitchFamily="18" charset="0"/>
                <a:cs typeface="Times New Roman" pitchFamily="18" charset="0"/>
              </a:rPr>
              <a:t>реализуются современные педагогические технологии.</a:t>
            </a:r>
            <a:r>
              <a:rPr lang="ru-RU" sz="1600" b="1" dirty="0" smtClean="0">
                <a:latin typeface="Times New Roman" pitchFamily="18" charset="0"/>
                <a:cs typeface="Times New Roman" pitchFamily="18" charset="0"/>
              </a:rPr>
              <a:t/>
            </a:r>
            <a:br>
              <a:rPr lang="ru-RU" sz="1600" b="1" dirty="0" smtClean="0">
                <a:latin typeface="Times New Roman" pitchFamily="18" charset="0"/>
                <a:cs typeface="Times New Roman" pitchFamily="18" charset="0"/>
              </a:rPr>
            </a:br>
            <a:r>
              <a:rPr lang="ru-RU" sz="1800" b="1" spc="50" dirty="0" smtClean="0">
                <a:ln w="11430"/>
                <a:solidFill>
                  <a:srgbClr val="FF0000"/>
                </a:solidFill>
                <a:effectLst>
                  <a:outerShdw blurRad="76200" dist="50800" dir="5400000" algn="tl" rotWithShape="0">
                    <a:srgbClr val="000000">
                      <a:alpha val="65000"/>
                    </a:srgbClr>
                  </a:outerShdw>
                </a:effectLst>
                <a:latin typeface="Arial" pitchFamily="34" charset="0"/>
                <a:cs typeface="Arial" pitchFamily="34" charset="0"/>
              </a:rPr>
              <a:t/>
            </a:r>
            <a:br>
              <a:rPr lang="ru-RU" sz="1800" b="1" spc="50" dirty="0" smtClean="0">
                <a:ln w="11430"/>
                <a:solidFill>
                  <a:srgbClr val="FF0000"/>
                </a:solidFill>
                <a:effectLst>
                  <a:outerShdw blurRad="76200" dist="50800" dir="5400000" algn="tl" rotWithShape="0">
                    <a:srgbClr val="000000">
                      <a:alpha val="65000"/>
                    </a:srgbClr>
                  </a:outerShdw>
                </a:effectLst>
                <a:latin typeface="Arial" pitchFamily="34" charset="0"/>
                <a:cs typeface="Arial" pitchFamily="34" charset="0"/>
              </a:rPr>
            </a:br>
            <a:r>
              <a:rPr lang="ru-RU" b="1" spc="50" dirty="0" smtClean="0">
                <a:ln w="11430"/>
                <a:gradFill>
                  <a:gsLst>
                    <a:gs pos="25000">
                      <a:schemeClr val="accent2">
                        <a:satMod val="155000"/>
                      </a:schemeClr>
                    </a:gs>
                    <a:gs pos="100000">
                      <a:schemeClr val="accent2">
                        <a:shade val="45000"/>
                        <a:satMod val="165000"/>
                      </a:schemeClr>
                    </a:gs>
                  </a:gsLst>
                  <a:lin ang="5400000"/>
                </a:gradFill>
                <a:latin typeface="Arial" pitchFamily="34" charset="0"/>
                <a:cs typeface="Arial" pitchFamily="34" charset="0"/>
              </a:rPr>
              <a:t/>
            </a:r>
            <a:br>
              <a:rPr lang="ru-RU" b="1" spc="50" dirty="0" smtClean="0">
                <a:ln w="11430"/>
                <a:gradFill>
                  <a:gsLst>
                    <a:gs pos="25000">
                      <a:schemeClr val="accent2">
                        <a:satMod val="155000"/>
                      </a:schemeClr>
                    </a:gs>
                    <a:gs pos="100000">
                      <a:schemeClr val="accent2">
                        <a:shade val="45000"/>
                        <a:satMod val="165000"/>
                      </a:schemeClr>
                    </a:gs>
                  </a:gsLst>
                  <a:lin ang="5400000"/>
                </a:gradFill>
                <a:latin typeface="Arial" pitchFamily="34" charset="0"/>
                <a:cs typeface="Arial" pitchFamily="34" charset="0"/>
              </a:rPr>
            </a:br>
            <a:endParaRPr lang="ru-RU" dirty="0">
              <a:latin typeface="Arial" pitchFamily="34" charset="0"/>
              <a:cs typeface="Arial" pitchFamily="34" charset="0"/>
            </a:endParaRPr>
          </a:p>
        </p:txBody>
      </p:sp>
      <p:sp>
        <p:nvSpPr>
          <p:cNvPr id="16" name="Содержимое 15"/>
          <p:cNvSpPr>
            <a:spLocks noGrp="1"/>
          </p:cNvSpPr>
          <p:nvPr>
            <p:ph sz="quarter" idx="4"/>
          </p:nvPr>
        </p:nvSpPr>
        <p:spPr>
          <a:xfrm>
            <a:off x="2636912" y="920552"/>
            <a:ext cx="4032448" cy="8784976"/>
          </a:xfrm>
        </p:spPr>
        <p:txBody>
          <a:bodyPr>
            <a:normAutofit fontScale="70000" lnSpcReduction="20000"/>
          </a:bodyPr>
          <a:lstStyle/>
          <a:p>
            <a:pPr algn="just">
              <a:buNone/>
            </a:pPr>
            <a:r>
              <a:rPr lang="ru-RU" sz="2200" b="1" dirty="0" smtClean="0">
                <a:solidFill>
                  <a:srgbClr val="002060"/>
                </a:solidFill>
                <a:latin typeface="Times New Roman" pitchFamily="18" charset="0"/>
                <a:cs typeface="Times New Roman" pitchFamily="18" charset="0"/>
              </a:rPr>
              <a:t>          Игровые технологии.</a:t>
            </a:r>
            <a:r>
              <a:rPr lang="ru-RU" sz="2200" dirty="0" smtClean="0">
                <a:solidFill>
                  <a:srgbClr val="002060"/>
                </a:solidFill>
                <a:latin typeface="Times New Roman" pitchFamily="18" charset="0"/>
                <a:cs typeface="Times New Roman" pitchFamily="18" charset="0"/>
              </a:rPr>
              <a:t> </a:t>
            </a:r>
            <a:r>
              <a:rPr lang="ru-RU" sz="2200" dirty="0" smtClean="0">
                <a:latin typeface="Times New Roman" pitchFamily="18" charset="0"/>
                <a:cs typeface="Times New Roman" pitchFamily="18" charset="0"/>
              </a:rPr>
              <a:t>В ролевых играх экологического характера («Путешествие в лес» (в подводное царство, на Луну), «Приготовим обед для семьи из полезных продуктов»  и т.д.) детьми разыгрываются ситуации реально происходившие или смоделированные. Сценарий игры не описывается, а задаётся лишь ситуация.  Через игры-ребусы, игры-медитации («Я - Солнце», «Я - Дождь», «Я - Ветер», «Солнышко и облачко» и другие) дети получают впечатления и знания о состоянии природы и её изменениях, о взаимовлиянии человека и природы; получают практические умения экологически целесообразной деятельности. </a:t>
            </a:r>
          </a:p>
          <a:p>
            <a:pPr algn="just">
              <a:buNone/>
            </a:pPr>
            <a:r>
              <a:rPr lang="ru-RU" sz="2200" b="1" dirty="0" smtClean="0">
                <a:solidFill>
                  <a:srgbClr val="7030A0"/>
                </a:solidFill>
                <a:latin typeface="Times New Roman" pitchFamily="18" charset="0"/>
                <a:cs typeface="Times New Roman" pitchFamily="18" charset="0"/>
              </a:rPr>
              <a:t>          </a:t>
            </a:r>
            <a:r>
              <a:rPr lang="ru-RU" sz="2200" b="1" dirty="0" smtClean="0">
                <a:solidFill>
                  <a:srgbClr val="002060"/>
                </a:solidFill>
                <a:latin typeface="Times New Roman" pitchFamily="18" charset="0"/>
                <a:cs typeface="Times New Roman" pitchFamily="18" charset="0"/>
              </a:rPr>
              <a:t>Экологические лаборатории. </a:t>
            </a:r>
            <a:r>
              <a:rPr lang="ru-RU" sz="2200" dirty="0" smtClean="0">
                <a:latin typeface="Times New Roman" pitchFamily="18" charset="0"/>
                <a:cs typeface="Times New Roman" pitchFamily="18" charset="0"/>
              </a:rPr>
              <a:t>Педагоги нашего ДОУ организуют работу в лаборатории через игровую деятельность: ребята превращаются в ученых, которые проводят опыты, эксперименты, наблюдения. Для удобства дошколят вывешены таблички  с эмблемами лабораторий. Совместно с родителями подготовлены «Паспорта лабораторий» с описанием содержания, схемами и иллюстрациями к опытам, экспериментам.</a:t>
            </a:r>
          </a:p>
          <a:p>
            <a:pPr algn="just">
              <a:buNone/>
            </a:pPr>
            <a:r>
              <a:rPr lang="ru-RU" sz="2200" b="1" dirty="0" smtClean="0">
                <a:solidFill>
                  <a:srgbClr val="002060"/>
                </a:solidFill>
                <a:latin typeface="Times New Roman" pitchFamily="18" charset="0"/>
                <a:cs typeface="Times New Roman" pitchFamily="18" charset="0"/>
              </a:rPr>
              <a:t>          Проблемные технологии</a:t>
            </a:r>
            <a:r>
              <a:rPr lang="ru-RU" sz="2200" dirty="0" smtClean="0">
                <a:solidFill>
                  <a:srgbClr val="002060"/>
                </a:solidFill>
                <a:latin typeface="Times New Roman" pitchFamily="18" charset="0"/>
                <a:cs typeface="Times New Roman" pitchFamily="18" charset="0"/>
              </a:rPr>
              <a:t>. </a:t>
            </a:r>
            <a:r>
              <a:rPr lang="ru-RU" sz="2200" dirty="0" smtClean="0">
                <a:latin typeface="Times New Roman" pitchFamily="18" charset="0"/>
                <a:cs typeface="Times New Roman" pitchFamily="18" charset="0"/>
              </a:rPr>
              <a:t>Интересным в работе с детьми является приём «получение писем от жителей живого уголка (жителей леса, сада, огорода)». При получении такого письма дети задумываются над его содержанием, обговаривают различные экологические ситуации, решают, как можно помочь тому или иному живому существу, как нужно оберегать и охранять природу, выдвигают гипотезы, идеи решения проблемы, принимают ответственное решение.</a:t>
            </a:r>
          </a:p>
          <a:p>
            <a:pPr algn="just">
              <a:buNone/>
            </a:pPr>
            <a:r>
              <a:rPr lang="ru-RU" b="1" dirty="0" smtClean="0">
                <a:latin typeface="Times New Roman" pitchFamily="18" charset="0"/>
                <a:cs typeface="Times New Roman" pitchFamily="18" charset="0"/>
              </a:rPr>
              <a:t>         </a:t>
            </a:r>
            <a:endParaRPr lang="ru-RU" dirty="0"/>
          </a:p>
        </p:txBody>
      </p:sp>
      <p:pic>
        <p:nvPicPr>
          <p:cNvPr id="10" name="Picture 2" descr="C:\Users\методист\Documents\ДОУ35\2018-2019\КМО 22.01.19\P1690552.JPG"/>
          <p:cNvPicPr>
            <a:picLocks noChangeAspect="1" noChangeArrowheads="1"/>
          </p:cNvPicPr>
          <p:nvPr/>
        </p:nvPicPr>
        <p:blipFill>
          <a:blip r:embed="rId4" cstate="print"/>
          <a:srcRect/>
          <a:stretch>
            <a:fillRect/>
          </a:stretch>
        </p:blipFill>
        <p:spPr bwMode="auto">
          <a:xfrm>
            <a:off x="1720250" y="4880992"/>
            <a:ext cx="1132686" cy="1584176"/>
          </a:xfrm>
          <a:prstGeom prst="rect">
            <a:avLst/>
          </a:prstGeom>
          <a:ln>
            <a:noFill/>
          </a:ln>
          <a:effectLst>
            <a:softEdge rad="112500"/>
          </a:effectLst>
        </p:spPr>
      </p:pic>
      <p:pic>
        <p:nvPicPr>
          <p:cNvPr id="13" name="Picture 2" descr="C:\Users\методист\Documents\ДОУ35\2015-2016\фото\эколидер фото\P1580415.JPG"/>
          <p:cNvPicPr>
            <a:picLocks noChangeAspect="1" noChangeArrowheads="1"/>
          </p:cNvPicPr>
          <p:nvPr/>
        </p:nvPicPr>
        <p:blipFill>
          <a:blip r:embed="rId5" cstate="print"/>
          <a:srcRect/>
          <a:stretch>
            <a:fillRect/>
          </a:stretch>
        </p:blipFill>
        <p:spPr bwMode="auto">
          <a:xfrm flipH="1">
            <a:off x="0" y="6321152"/>
            <a:ext cx="2708920" cy="1798892"/>
          </a:xfrm>
          <a:prstGeom prst="rect">
            <a:avLst/>
          </a:prstGeom>
          <a:ln>
            <a:noFill/>
          </a:ln>
          <a:effectLst>
            <a:softEdge rad="112500"/>
          </a:effectLst>
        </p:spPr>
      </p:pic>
      <p:pic>
        <p:nvPicPr>
          <p:cNvPr id="17" name="Picture 17" descr="J:\Фото КМО лена\SAM_2256.JPG"/>
          <p:cNvPicPr>
            <a:picLocks noGrp="1" noChangeAspect="1" noChangeArrowheads="1"/>
          </p:cNvPicPr>
          <p:nvPr>
            <p:ph sz="quarter" idx="1"/>
          </p:nvPr>
        </p:nvPicPr>
        <p:blipFill>
          <a:blip r:embed="rId6" cstate="print"/>
          <a:srcRect/>
          <a:stretch>
            <a:fillRect/>
          </a:stretch>
        </p:blipFill>
        <p:spPr>
          <a:xfrm>
            <a:off x="2348880" y="8265368"/>
            <a:ext cx="2304256" cy="1640632"/>
          </a:xfrm>
          <a:prstGeom prst="rect">
            <a:avLst/>
          </a:prstGeom>
          <a:ln>
            <a:noFill/>
          </a:ln>
          <a:effectLst>
            <a:softEdge rad="112500"/>
          </a:effectLst>
        </p:spPr>
      </p:pic>
      <p:pic>
        <p:nvPicPr>
          <p:cNvPr id="18" name="Picture 4" descr="J:\Эколидер лена\SAM_2752.JPG"/>
          <p:cNvPicPr>
            <a:picLocks noGrp="1" noChangeAspect="1" noChangeArrowheads="1"/>
          </p:cNvPicPr>
          <p:nvPr>
            <p:ph sz="quarter" idx="2"/>
          </p:nvPr>
        </p:nvPicPr>
        <p:blipFill>
          <a:blip r:embed="rId7" cstate="print"/>
          <a:srcRect/>
          <a:stretch>
            <a:fillRect/>
          </a:stretch>
        </p:blipFill>
        <p:spPr>
          <a:xfrm>
            <a:off x="4509120" y="8481392"/>
            <a:ext cx="2348880" cy="1424608"/>
          </a:xfrm>
          <a:prstGeom prst="roundRect">
            <a:avLst/>
          </a:prstGeom>
          <a:effectLst>
            <a:softEdge rad="112500"/>
          </a:effectLst>
        </p:spPr>
      </p:pic>
      <p:pic>
        <p:nvPicPr>
          <p:cNvPr id="20" name="Picture 2" descr="F:\Светлана\2013-2014\экология 2013-2014\SAM_3682.JPG"/>
          <p:cNvPicPr>
            <a:picLocks noChangeAspect="1" noChangeArrowheads="1"/>
          </p:cNvPicPr>
          <p:nvPr/>
        </p:nvPicPr>
        <p:blipFill>
          <a:blip r:embed="rId8" cstate="print"/>
          <a:srcRect r="12917"/>
          <a:stretch>
            <a:fillRect/>
          </a:stretch>
        </p:blipFill>
        <p:spPr bwMode="auto">
          <a:xfrm>
            <a:off x="0" y="5025008"/>
            <a:ext cx="1812206" cy="1368152"/>
          </a:xfrm>
          <a:prstGeom prst="rect">
            <a:avLst/>
          </a:prstGeom>
          <a:ln>
            <a:noFill/>
          </a:ln>
          <a:effectLst>
            <a:softEdge rad="112500"/>
          </a:effectLst>
        </p:spPr>
      </p:pic>
      <p:sp>
        <p:nvSpPr>
          <p:cNvPr id="21" name="Текст 20"/>
          <p:cNvSpPr>
            <a:spLocks noGrp="1"/>
          </p:cNvSpPr>
          <p:nvPr>
            <p:ph type="body" idx="1"/>
          </p:nvPr>
        </p:nvSpPr>
        <p:spPr/>
        <p:txBody>
          <a:bodyPr/>
          <a:lstStyle/>
          <a:p>
            <a:endParaRPr lang="ru-RU" dirty="0"/>
          </a:p>
        </p:txBody>
      </p:sp>
      <p:pic>
        <p:nvPicPr>
          <p:cNvPr id="11" name="Picture 2" descr="C:\Users\методист\Documents\ДОУ35\2018-2019\КМО 22.01.19\P1690545.JPG"/>
          <p:cNvPicPr>
            <a:picLocks noChangeAspect="1" noChangeArrowheads="1"/>
          </p:cNvPicPr>
          <p:nvPr/>
        </p:nvPicPr>
        <p:blipFill>
          <a:blip r:embed="rId9" cstate="print"/>
          <a:srcRect/>
          <a:stretch>
            <a:fillRect/>
          </a:stretch>
        </p:blipFill>
        <p:spPr bwMode="auto">
          <a:xfrm>
            <a:off x="332656" y="3584848"/>
            <a:ext cx="1167825" cy="1440160"/>
          </a:xfrm>
          <a:prstGeom prst="rect">
            <a:avLst/>
          </a:prstGeom>
          <a:ln>
            <a:noFill/>
          </a:ln>
          <a:effectLst>
            <a:softEdge rad="112500"/>
          </a:effectLst>
        </p:spPr>
      </p:pic>
      <p:pic>
        <p:nvPicPr>
          <p:cNvPr id="12" name="Picture 3" descr="C:\Users\методист\Documents\ДОУ35\2018-2019\КМО 22.01.19\P1690571.JPG"/>
          <p:cNvPicPr>
            <a:picLocks noChangeAspect="1" noChangeArrowheads="1"/>
          </p:cNvPicPr>
          <p:nvPr/>
        </p:nvPicPr>
        <p:blipFill>
          <a:blip r:embed="rId10" cstate="print"/>
          <a:srcRect/>
          <a:stretch>
            <a:fillRect/>
          </a:stretch>
        </p:blipFill>
        <p:spPr bwMode="auto">
          <a:xfrm>
            <a:off x="1556792" y="3584848"/>
            <a:ext cx="1296144" cy="1440160"/>
          </a:xfrm>
          <a:prstGeom prst="rect">
            <a:avLst/>
          </a:prstGeom>
          <a:ln>
            <a:noFill/>
          </a:ln>
          <a:effectLst>
            <a:softEdge rad="112500"/>
          </a:effectLst>
        </p:spPr>
      </p:pic>
      <p:pic>
        <p:nvPicPr>
          <p:cNvPr id="19" name="Picture 8" descr="C:\Users\методист\Documents\ДОУ35\2016-2017\фото 2016-2017\эколидер и специалист\P1620560.JPG"/>
          <p:cNvPicPr>
            <a:picLocks noChangeAspect="1" noChangeArrowheads="1"/>
          </p:cNvPicPr>
          <p:nvPr/>
        </p:nvPicPr>
        <p:blipFill>
          <a:blip r:embed="rId11" cstate="print"/>
          <a:srcRect/>
          <a:stretch>
            <a:fillRect/>
          </a:stretch>
        </p:blipFill>
        <p:spPr bwMode="auto">
          <a:xfrm>
            <a:off x="332656" y="920552"/>
            <a:ext cx="2276872" cy="1296144"/>
          </a:xfrm>
          <a:prstGeom prst="rect">
            <a:avLst/>
          </a:prstGeom>
          <a:ln>
            <a:noFill/>
          </a:ln>
          <a:effectLst>
            <a:softEdge rad="112500"/>
          </a:effectLst>
        </p:spPr>
      </p:pic>
      <p:pic>
        <p:nvPicPr>
          <p:cNvPr id="1026" name="Picture 2" descr="C:\Users\User\Desktop\Данные\Шарипова ЛШ\Desktop\2018=2020\2020\проект ЭКОшкола 2020\проект Бумаге вторая жизнь\AYVM6917.JPG"/>
          <p:cNvPicPr>
            <a:picLocks noChangeAspect="1" noChangeArrowheads="1"/>
          </p:cNvPicPr>
          <p:nvPr/>
        </p:nvPicPr>
        <p:blipFill>
          <a:blip r:embed="rId12" cstate="print"/>
          <a:srcRect/>
          <a:stretch>
            <a:fillRect/>
          </a:stretch>
        </p:blipFill>
        <p:spPr bwMode="auto">
          <a:xfrm>
            <a:off x="328866" y="2072680"/>
            <a:ext cx="2308046" cy="1512168"/>
          </a:xfrm>
          <a:prstGeom prst="rect">
            <a:avLst/>
          </a:prstGeom>
          <a:noFill/>
        </p:spPr>
      </p:pic>
      <p:pic>
        <p:nvPicPr>
          <p:cNvPr id="1027" name="Picture 3" descr="C:\Users\User\Desktop\Данные\Шарипова ЛШ\Desktop\2021\фото\ac7b8c8f-1b8e-4a49-b083-9b0d1b5f79a9.jpg"/>
          <p:cNvPicPr>
            <a:picLocks noChangeAspect="1" noChangeArrowheads="1"/>
          </p:cNvPicPr>
          <p:nvPr/>
        </p:nvPicPr>
        <p:blipFill>
          <a:blip r:embed="rId13" cstate="print"/>
          <a:srcRect/>
          <a:stretch>
            <a:fillRect/>
          </a:stretch>
        </p:blipFill>
        <p:spPr bwMode="auto">
          <a:xfrm>
            <a:off x="0" y="7905328"/>
            <a:ext cx="2592288" cy="1800200"/>
          </a:xfrm>
          <a:prstGeom prst="rect">
            <a:avLst/>
          </a:prstGeom>
          <a:noFill/>
        </p:spPr>
      </p:pic>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Documents and Settings\OverLord\Рабочий стол\rainbowwavedesignpowerpointbackgrounds-14466835664p8cl.jpg"/>
          <p:cNvPicPr>
            <a:picLocks noChangeAspect="1" noChangeArrowheads="1"/>
          </p:cNvPicPr>
          <p:nvPr/>
        </p:nvPicPr>
        <p:blipFill>
          <a:blip r:embed="rId2" cstate="print"/>
          <a:srcRect/>
          <a:stretch>
            <a:fillRect/>
          </a:stretch>
        </p:blipFill>
        <p:spPr bwMode="auto">
          <a:xfrm>
            <a:off x="0" y="0"/>
            <a:ext cx="6857999" cy="9906000"/>
          </a:xfrm>
          <a:prstGeom prst="rect">
            <a:avLst/>
          </a:prstGeom>
          <a:noFill/>
        </p:spPr>
      </p:pic>
      <p:sp>
        <p:nvSpPr>
          <p:cNvPr id="7" name="Заголовок 6"/>
          <p:cNvSpPr>
            <a:spLocks noGrp="1"/>
          </p:cNvSpPr>
          <p:nvPr>
            <p:ph type="title"/>
          </p:nvPr>
        </p:nvSpPr>
        <p:spPr/>
        <p:txBody>
          <a:bodyPr>
            <a:normAutofit fontScale="90000"/>
          </a:bodyPr>
          <a:lstStyle/>
          <a:p>
            <a:pPr algn="l"/>
            <a:r>
              <a:rPr lang="ru-RU" sz="1800" b="1" dirty="0" smtClean="0">
                <a:solidFill>
                  <a:srgbClr val="002060"/>
                </a:solidFill>
                <a:latin typeface="Arial" pitchFamily="34" charset="0"/>
                <a:cs typeface="Arial" pitchFamily="34" charset="0"/>
              </a:rPr>
              <a:t/>
            </a:r>
            <a:br>
              <a:rPr lang="ru-RU" sz="1800" b="1" dirty="0" smtClean="0">
                <a:solidFill>
                  <a:srgbClr val="002060"/>
                </a:solidFill>
                <a:latin typeface="Arial" pitchFamily="34" charset="0"/>
                <a:cs typeface="Arial" pitchFamily="34" charset="0"/>
              </a:rPr>
            </a:br>
            <a:r>
              <a:rPr lang="ru-RU" sz="1800" dirty="0" smtClean="0"/>
              <a:t/>
            </a:r>
            <a:br>
              <a:rPr lang="ru-RU" sz="1800" dirty="0" smtClean="0"/>
            </a:br>
            <a:r>
              <a:rPr lang="ru-RU" sz="1800" b="1" spc="50" dirty="0" smtClean="0">
                <a:ln w="11430"/>
                <a:solidFill>
                  <a:srgbClr val="FF0000"/>
                </a:solidFill>
                <a:effectLst>
                  <a:outerShdw blurRad="76200" dist="50800" dir="5400000" algn="tl" rotWithShape="0">
                    <a:srgbClr val="000000">
                      <a:alpha val="65000"/>
                    </a:srgbClr>
                  </a:outerShdw>
                </a:effectLst>
                <a:latin typeface="Arial" pitchFamily="34" charset="0"/>
                <a:cs typeface="Arial" pitchFamily="34" charset="0"/>
              </a:rPr>
              <a:t/>
            </a:r>
            <a:br>
              <a:rPr lang="ru-RU" sz="1800" b="1" spc="50" dirty="0" smtClean="0">
                <a:ln w="11430"/>
                <a:solidFill>
                  <a:srgbClr val="FF0000"/>
                </a:solidFill>
                <a:effectLst>
                  <a:outerShdw blurRad="76200" dist="50800" dir="5400000" algn="tl" rotWithShape="0">
                    <a:srgbClr val="000000">
                      <a:alpha val="65000"/>
                    </a:srgbClr>
                  </a:outerShdw>
                </a:effectLst>
                <a:latin typeface="Arial" pitchFamily="34" charset="0"/>
                <a:cs typeface="Arial" pitchFamily="34" charset="0"/>
              </a:rPr>
            </a:br>
            <a:r>
              <a:rPr lang="ru-RU" b="1" spc="50" dirty="0" smtClean="0">
                <a:ln w="11430"/>
                <a:gradFill>
                  <a:gsLst>
                    <a:gs pos="25000">
                      <a:schemeClr val="accent2">
                        <a:satMod val="155000"/>
                      </a:schemeClr>
                    </a:gs>
                    <a:gs pos="100000">
                      <a:schemeClr val="accent2">
                        <a:shade val="45000"/>
                        <a:satMod val="165000"/>
                      </a:schemeClr>
                    </a:gs>
                  </a:gsLst>
                  <a:lin ang="5400000"/>
                </a:gradFill>
                <a:latin typeface="Arial" pitchFamily="34" charset="0"/>
                <a:cs typeface="Arial" pitchFamily="34" charset="0"/>
              </a:rPr>
              <a:t/>
            </a:r>
            <a:br>
              <a:rPr lang="ru-RU" b="1" spc="50" dirty="0" smtClean="0">
                <a:ln w="11430"/>
                <a:gradFill>
                  <a:gsLst>
                    <a:gs pos="25000">
                      <a:schemeClr val="accent2">
                        <a:satMod val="155000"/>
                      </a:schemeClr>
                    </a:gs>
                    <a:gs pos="100000">
                      <a:schemeClr val="accent2">
                        <a:shade val="45000"/>
                        <a:satMod val="165000"/>
                      </a:schemeClr>
                    </a:gs>
                  </a:gsLst>
                  <a:lin ang="5400000"/>
                </a:gradFill>
                <a:latin typeface="Arial" pitchFamily="34" charset="0"/>
                <a:cs typeface="Arial" pitchFamily="34" charset="0"/>
              </a:rPr>
            </a:br>
            <a:endParaRPr lang="ru-RU" dirty="0">
              <a:latin typeface="Arial" pitchFamily="34" charset="0"/>
              <a:cs typeface="Arial" pitchFamily="34" charset="0"/>
            </a:endParaRPr>
          </a:p>
        </p:txBody>
      </p:sp>
      <p:sp>
        <p:nvSpPr>
          <p:cNvPr id="16" name="Содержимое 15"/>
          <p:cNvSpPr>
            <a:spLocks noGrp="1"/>
          </p:cNvSpPr>
          <p:nvPr>
            <p:ph sz="quarter" idx="4"/>
          </p:nvPr>
        </p:nvSpPr>
        <p:spPr>
          <a:xfrm>
            <a:off x="2708920" y="200472"/>
            <a:ext cx="3960440" cy="9705528"/>
          </a:xfrm>
        </p:spPr>
        <p:txBody>
          <a:bodyPr>
            <a:noAutofit/>
          </a:bodyPr>
          <a:lstStyle/>
          <a:p>
            <a:pPr algn="just">
              <a:buNone/>
            </a:pPr>
            <a:r>
              <a:rPr lang="ru-RU" sz="1400" b="1" dirty="0" smtClean="0">
                <a:latin typeface="Times New Roman" pitchFamily="18" charset="0"/>
                <a:cs typeface="Times New Roman" pitchFamily="18" charset="0"/>
              </a:rPr>
              <a:t>           </a:t>
            </a:r>
            <a:r>
              <a:rPr lang="ru-RU" sz="1400" b="1" dirty="0" smtClean="0">
                <a:solidFill>
                  <a:srgbClr val="002060"/>
                </a:solidFill>
                <a:latin typeface="Times New Roman" pitchFamily="18" charset="0"/>
                <a:cs typeface="Times New Roman" pitchFamily="18" charset="0"/>
              </a:rPr>
              <a:t>Моделирование.</a:t>
            </a:r>
            <a:r>
              <a:rPr lang="ru-RU" sz="1400" dirty="0" smtClean="0">
                <a:solidFill>
                  <a:srgbClr val="002060"/>
                </a:solidFill>
                <a:latin typeface="Times New Roman" pitchFamily="18" charset="0"/>
                <a:cs typeface="Times New Roman" pitchFamily="18" charset="0"/>
              </a:rPr>
              <a:t> </a:t>
            </a:r>
            <a:r>
              <a:rPr lang="ru-RU" sz="1400" dirty="0" smtClean="0">
                <a:latin typeface="Times New Roman" pitchFamily="18" charset="0"/>
                <a:cs typeface="Times New Roman" pitchFamily="18" charset="0"/>
              </a:rPr>
              <a:t>Воспитатели используют со старшими дошкольниками разные виды моделей: </a:t>
            </a:r>
            <a:r>
              <a:rPr lang="ru-RU" sz="1400" i="1"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предметные модели</a:t>
            </a:r>
            <a:r>
              <a:rPr lang="ru-RU" sz="1400" i="1"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 («Жилище для зверя», «Дерево из семени», и др);  </a:t>
            </a:r>
          </a:p>
          <a:p>
            <a:pPr algn="just">
              <a:buNone/>
            </a:pPr>
            <a:r>
              <a:rPr lang="ru-RU" sz="1400" dirty="0" smtClean="0">
                <a:latin typeface="Times New Roman" pitchFamily="18" charset="0"/>
                <a:cs typeface="Times New Roman" pitchFamily="18" charset="0"/>
              </a:rPr>
              <a:t>        - графические модели , графики, схемы и планы («Схема роста лука», «График погоды за неделю», др); </a:t>
            </a:r>
          </a:p>
          <a:p>
            <a:pPr algn="just">
              <a:buNone/>
            </a:pPr>
            <a:r>
              <a:rPr lang="ru-RU" sz="1400" i="1" dirty="0" smtClean="0">
                <a:latin typeface="Times New Roman" pitchFamily="18" charset="0"/>
                <a:cs typeface="Times New Roman" pitchFamily="18" charset="0"/>
              </a:rPr>
              <a:t>        - </a:t>
            </a:r>
            <a:r>
              <a:rPr lang="ru-RU" sz="1400" dirty="0" smtClean="0">
                <a:latin typeface="Times New Roman" pitchFamily="18" charset="0"/>
                <a:cs typeface="Times New Roman" pitchFamily="18" charset="0"/>
              </a:rPr>
              <a:t>предметно-схематические модели</a:t>
            </a:r>
            <a:r>
              <a:rPr lang="ru-RU" sz="1400" i="1"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(макеты «Климатические зоны», «Подводный мир» и др.)</a:t>
            </a:r>
          </a:p>
          <a:p>
            <a:pPr algn="just">
              <a:buNone/>
            </a:pPr>
            <a:r>
              <a:rPr lang="ru-RU" sz="1400" b="1" dirty="0" smtClean="0">
                <a:latin typeface="Times New Roman" pitchFamily="18" charset="0"/>
                <a:cs typeface="Times New Roman" pitchFamily="18" charset="0"/>
              </a:rPr>
              <a:t>            </a:t>
            </a:r>
            <a:r>
              <a:rPr lang="ru-RU" sz="1400" b="1" dirty="0" smtClean="0">
                <a:solidFill>
                  <a:srgbClr val="002060"/>
                </a:solidFill>
                <a:latin typeface="Times New Roman" pitchFamily="18" charset="0"/>
                <a:cs typeface="Times New Roman" pitchFamily="18" charset="0"/>
              </a:rPr>
              <a:t>Информационно-коммуникативные технологии.</a:t>
            </a:r>
            <a:r>
              <a:rPr lang="ru-RU" sz="1400" dirty="0" smtClean="0">
                <a:solidFill>
                  <a:srgbClr val="002060"/>
                </a:solidFill>
                <a:latin typeface="Times New Roman" pitchFamily="18" charset="0"/>
                <a:cs typeface="Times New Roman" pitchFamily="18" charset="0"/>
              </a:rPr>
              <a:t> </a:t>
            </a:r>
            <a:r>
              <a:rPr lang="ru-RU" sz="1400" dirty="0" smtClean="0">
                <a:latin typeface="Times New Roman" pitchFamily="18" charset="0"/>
                <a:cs typeface="Times New Roman" pitchFamily="18" charset="0"/>
              </a:rPr>
              <a:t>В практике работы воспитателей ДОУ по экологическому воспитанию наиболее эффективными выделяются медиазанятия с мультимедийной поддержкой, дидактические авторские ИКТ - игры, виртуальные экскурсии, которые дают возможность посетить недоступные, интересные места, стать путешественниками- исследователями мира природы.</a:t>
            </a:r>
          </a:p>
          <a:p>
            <a:pPr algn="just">
              <a:buNone/>
            </a:pPr>
            <a:r>
              <a:rPr lang="ru-RU" sz="1400" b="1" dirty="0" smtClean="0">
                <a:latin typeface="Times New Roman" pitchFamily="18" charset="0"/>
                <a:cs typeface="Times New Roman" pitchFamily="18" charset="0"/>
              </a:rPr>
              <a:t>           </a:t>
            </a:r>
            <a:r>
              <a:rPr lang="ru-RU" sz="1400" b="1" dirty="0" smtClean="0">
                <a:solidFill>
                  <a:srgbClr val="002060"/>
                </a:solidFill>
                <a:latin typeface="Times New Roman" pitchFamily="18" charset="0"/>
                <a:cs typeface="Times New Roman" pitchFamily="18" charset="0"/>
              </a:rPr>
              <a:t>Здоровьесберегающие технологии.</a:t>
            </a:r>
            <a:r>
              <a:rPr lang="ru-RU" sz="1400" dirty="0" smtClean="0">
                <a:solidFill>
                  <a:srgbClr val="002060"/>
                </a:solidFill>
                <a:latin typeface="Times New Roman" pitchFamily="18" charset="0"/>
                <a:cs typeface="Times New Roman" pitchFamily="18" charset="0"/>
              </a:rPr>
              <a:t> </a:t>
            </a:r>
            <a:r>
              <a:rPr lang="ru-RU" sz="1400" dirty="0" smtClean="0">
                <a:latin typeface="Times New Roman" pitchFamily="18" charset="0"/>
                <a:cs typeface="Times New Roman" pitchFamily="18" charset="0"/>
              </a:rPr>
              <a:t>Для эффективности работы создана экологическая здоровьесберегающая среда - «Экологический ландшафт» Дошкольники  ухаживают  за растениями, деревьями. Ощутить позитивное воздействие природы на здоровье детям помогают любимые релакс - минуты, во время которых погружаются в мир звуков шума леса, журчания воды, пения птиц.</a:t>
            </a:r>
          </a:p>
          <a:p>
            <a:pPr algn="just">
              <a:buNone/>
            </a:pPr>
            <a:r>
              <a:rPr lang="ru-RU" sz="1400" b="1" dirty="0" smtClean="0">
                <a:latin typeface="Times New Roman" pitchFamily="18" charset="0"/>
                <a:cs typeface="Times New Roman" pitchFamily="18" charset="0"/>
              </a:rPr>
              <a:t>           </a:t>
            </a:r>
            <a:r>
              <a:rPr lang="ru-RU" sz="1400" b="1" dirty="0" smtClean="0">
                <a:solidFill>
                  <a:srgbClr val="002060"/>
                </a:solidFill>
                <a:latin typeface="Times New Roman" pitchFamily="18" charset="0"/>
                <a:cs typeface="Times New Roman" pitchFamily="18" charset="0"/>
              </a:rPr>
              <a:t>Кейс-технологии</a:t>
            </a:r>
            <a:r>
              <a:rPr lang="ru-RU" sz="1400" dirty="0" smtClean="0">
                <a:latin typeface="Times New Roman" pitchFamily="18" charset="0"/>
                <a:cs typeface="Times New Roman" pitchFamily="18" charset="0"/>
              </a:rPr>
              <a:t> развивают способность анализировать различные проблемы и находить их решение, а также умение работать с информацией. Например, применение кейс-фото или кейс-иллюстраций «Правильно ли ведет себя ребенок в природе?», «Почему листочек пожелтел?», «Как дятел помогает деревьям?», «Хорошо-плохо»  позволяют совместными усилиями детей проанализировать ситуацию, найти выход, правильную версию.</a:t>
            </a:r>
          </a:p>
        </p:txBody>
      </p:sp>
      <p:pic>
        <p:nvPicPr>
          <p:cNvPr id="6" name="Picture 3" descr="F:\Рабочая папка\Фото\фото света\131_PANA\P1310967.JPG"/>
          <p:cNvPicPr>
            <a:picLocks noChangeAspect="1" noChangeArrowheads="1"/>
          </p:cNvPicPr>
          <p:nvPr/>
        </p:nvPicPr>
        <p:blipFill>
          <a:blip r:embed="rId3" cstate="screen"/>
          <a:stretch>
            <a:fillRect/>
          </a:stretch>
        </p:blipFill>
        <p:spPr>
          <a:xfrm>
            <a:off x="0" y="5097016"/>
            <a:ext cx="2924944" cy="1942345"/>
          </a:xfrm>
          <a:prstGeom prst="rect">
            <a:avLst/>
          </a:prstGeom>
          <a:ln>
            <a:noFill/>
          </a:ln>
          <a:effectLst>
            <a:softEdge rad="112500"/>
          </a:effectLst>
        </p:spPr>
      </p:pic>
      <p:pic>
        <p:nvPicPr>
          <p:cNvPr id="10" name="Picture 9" descr="E:\материал день специалиста\почемучки\P1560754.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3254705"/>
            <a:ext cx="2924944" cy="1939365"/>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2" descr="C:\Users\методист\Desktop\Новая папка\20180913_114412.jpg"/>
          <p:cNvPicPr>
            <a:picLocks noChangeAspect="1" noChangeArrowheads="1"/>
          </p:cNvPicPr>
          <p:nvPr/>
        </p:nvPicPr>
        <p:blipFill>
          <a:blip r:embed="rId5" cstate="print"/>
          <a:srcRect/>
          <a:stretch>
            <a:fillRect/>
          </a:stretch>
        </p:blipFill>
        <p:spPr bwMode="auto">
          <a:xfrm>
            <a:off x="116632" y="0"/>
            <a:ext cx="2780928" cy="1836326"/>
          </a:xfrm>
          <a:prstGeom prst="rect">
            <a:avLst/>
          </a:prstGeom>
          <a:ln>
            <a:noFill/>
          </a:ln>
          <a:effectLst>
            <a:softEdge rad="112500"/>
          </a:effectLst>
        </p:spPr>
      </p:pic>
      <p:pic>
        <p:nvPicPr>
          <p:cNvPr id="12" name="Picture 11" descr="PC062733"/>
          <p:cNvPicPr>
            <a:picLocks noGrp="1" noChangeAspect="1" noChangeArrowheads="1"/>
          </p:cNvPicPr>
          <p:nvPr>
            <p:ph sz="quarter" idx="4294967295"/>
          </p:nvPr>
        </p:nvPicPr>
        <p:blipFill>
          <a:blip r:embed="rId6" cstate="print"/>
          <a:srcRect/>
          <a:stretch>
            <a:fillRect/>
          </a:stretch>
        </p:blipFill>
        <p:spPr>
          <a:xfrm>
            <a:off x="476672" y="6825208"/>
            <a:ext cx="1872208" cy="1985154"/>
          </a:xfrm>
          <a:prstGeom prst="rect">
            <a:avLst/>
          </a:prstGeom>
          <a:ln>
            <a:noFill/>
          </a:ln>
          <a:effectLst>
            <a:softEdge rad="112500"/>
          </a:effectLst>
        </p:spPr>
      </p:pic>
      <p:pic>
        <p:nvPicPr>
          <p:cNvPr id="15" name="Picture 5" descr="C:\Users\методист\Documents\ДОУ35\2017-2018\фото 2017-2018\эко урок\ДОУ35\20171004_100119.jpg"/>
          <p:cNvPicPr>
            <a:picLocks noChangeAspect="1" noChangeArrowheads="1"/>
          </p:cNvPicPr>
          <p:nvPr/>
        </p:nvPicPr>
        <p:blipFill>
          <a:blip r:embed="rId7" cstate="print"/>
          <a:srcRect/>
          <a:stretch>
            <a:fillRect/>
          </a:stretch>
        </p:blipFill>
        <p:spPr bwMode="auto">
          <a:xfrm>
            <a:off x="0" y="8473523"/>
            <a:ext cx="1909969" cy="1432477"/>
          </a:xfrm>
          <a:prstGeom prst="rect">
            <a:avLst/>
          </a:prstGeom>
          <a:ln>
            <a:noFill/>
          </a:ln>
          <a:effectLst>
            <a:softEdge rad="112500"/>
          </a:effectLst>
        </p:spPr>
      </p:pic>
      <p:sp>
        <p:nvSpPr>
          <p:cNvPr id="17" name="Текст 16"/>
          <p:cNvSpPr>
            <a:spLocks noGrp="1"/>
          </p:cNvSpPr>
          <p:nvPr>
            <p:ph type="body" idx="1"/>
          </p:nvPr>
        </p:nvSpPr>
        <p:spPr/>
        <p:txBody>
          <a:bodyPr/>
          <a:lstStyle/>
          <a:p>
            <a:endParaRPr lang="ru-RU" dirty="0"/>
          </a:p>
        </p:txBody>
      </p:sp>
      <p:pic>
        <p:nvPicPr>
          <p:cNvPr id="18" name="Picture 9" descr="P1010806"/>
          <p:cNvPicPr>
            <a:picLocks noGrp="1" noChangeAspect="1" noChangeArrowheads="1"/>
          </p:cNvPicPr>
          <p:nvPr>
            <p:ph sz="half" idx="1"/>
          </p:nvPr>
        </p:nvPicPr>
        <p:blipFill>
          <a:blip r:embed="rId8" cstate="screen">
            <a:lum bright="10000"/>
          </a:blip>
          <a:srcRect t="43934"/>
          <a:stretch>
            <a:fillRect/>
          </a:stretch>
        </p:blipFill>
        <p:spPr>
          <a:xfrm>
            <a:off x="404664" y="1766474"/>
            <a:ext cx="2160240" cy="1615051"/>
          </a:xfrm>
          <a:prstGeom prst="rect">
            <a:avLst/>
          </a:prstGeom>
          <a:ln>
            <a:noFill/>
          </a:ln>
          <a:effectLst>
            <a:softEdge rad="112500"/>
          </a:effectLst>
        </p:spPr>
      </p:pic>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C:\Documents and Settings\OverLord\Рабочий стол\rainbowwavedesignpowerpointbackgrounds-14466835664p8cl.jpg"/>
          <p:cNvPicPr>
            <a:picLocks noChangeAspect="1" noChangeArrowheads="1"/>
          </p:cNvPicPr>
          <p:nvPr/>
        </p:nvPicPr>
        <p:blipFill>
          <a:blip r:embed="rId3" cstate="print"/>
          <a:srcRect/>
          <a:stretch>
            <a:fillRect/>
          </a:stretch>
        </p:blipFill>
        <p:spPr bwMode="auto">
          <a:xfrm>
            <a:off x="0" y="0"/>
            <a:ext cx="6857999" cy="9906000"/>
          </a:xfrm>
          <a:prstGeom prst="rect">
            <a:avLst/>
          </a:prstGeom>
          <a:noFill/>
        </p:spPr>
      </p:pic>
      <p:sp>
        <p:nvSpPr>
          <p:cNvPr id="7" name="Заголовок 6"/>
          <p:cNvSpPr>
            <a:spLocks noGrp="1"/>
          </p:cNvSpPr>
          <p:nvPr>
            <p:ph type="title"/>
          </p:nvPr>
        </p:nvSpPr>
        <p:spPr/>
        <p:txBody>
          <a:bodyPr>
            <a:normAutofit fontScale="90000"/>
          </a:bodyPr>
          <a:lstStyle/>
          <a:p>
            <a:pPr algn="l"/>
            <a:r>
              <a:rPr lang="ru-RU" sz="1800" b="1" dirty="0" smtClean="0">
                <a:solidFill>
                  <a:srgbClr val="002060"/>
                </a:solidFill>
                <a:latin typeface="Arial" pitchFamily="34" charset="0"/>
                <a:cs typeface="Arial" pitchFamily="34" charset="0"/>
              </a:rPr>
              <a:t/>
            </a:r>
            <a:br>
              <a:rPr lang="ru-RU" sz="1800" b="1" dirty="0" smtClean="0">
                <a:solidFill>
                  <a:srgbClr val="002060"/>
                </a:solidFill>
                <a:latin typeface="Arial" pitchFamily="34" charset="0"/>
                <a:cs typeface="Arial" pitchFamily="34" charset="0"/>
              </a:rPr>
            </a:br>
            <a:r>
              <a:rPr lang="ru-RU" sz="1800" dirty="0" smtClean="0"/>
              <a:t/>
            </a:r>
            <a:br>
              <a:rPr lang="ru-RU" sz="1800" dirty="0" smtClean="0"/>
            </a:br>
            <a:r>
              <a:rPr lang="ru-RU" sz="1800" b="1" spc="50" dirty="0" smtClean="0">
                <a:ln w="11430"/>
                <a:solidFill>
                  <a:srgbClr val="FF0000"/>
                </a:solidFill>
                <a:effectLst>
                  <a:outerShdw blurRad="76200" dist="50800" dir="5400000" algn="tl" rotWithShape="0">
                    <a:srgbClr val="000000">
                      <a:alpha val="65000"/>
                    </a:srgbClr>
                  </a:outerShdw>
                </a:effectLst>
                <a:latin typeface="Arial" pitchFamily="34" charset="0"/>
                <a:cs typeface="Arial" pitchFamily="34" charset="0"/>
              </a:rPr>
              <a:t/>
            </a:r>
            <a:br>
              <a:rPr lang="ru-RU" sz="1800" b="1" spc="50" dirty="0" smtClean="0">
                <a:ln w="11430"/>
                <a:solidFill>
                  <a:srgbClr val="FF0000"/>
                </a:solidFill>
                <a:effectLst>
                  <a:outerShdw blurRad="76200" dist="50800" dir="5400000" algn="tl" rotWithShape="0">
                    <a:srgbClr val="000000">
                      <a:alpha val="65000"/>
                    </a:srgbClr>
                  </a:outerShdw>
                </a:effectLst>
                <a:latin typeface="Arial" pitchFamily="34" charset="0"/>
                <a:cs typeface="Arial" pitchFamily="34" charset="0"/>
              </a:rPr>
            </a:br>
            <a:r>
              <a:rPr lang="ru-RU" b="1" spc="50" dirty="0" smtClean="0">
                <a:ln w="11430"/>
                <a:gradFill>
                  <a:gsLst>
                    <a:gs pos="25000">
                      <a:schemeClr val="accent2">
                        <a:satMod val="155000"/>
                      </a:schemeClr>
                    </a:gs>
                    <a:gs pos="100000">
                      <a:schemeClr val="accent2">
                        <a:shade val="45000"/>
                        <a:satMod val="165000"/>
                      </a:schemeClr>
                    </a:gs>
                  </a:gsLst>
                  <a:lin ang="5400000"/>
                </a:gradFill>
                <a:latin typeface="Arial" pitchFamily="34" charset="0"/>
                <a:cs typeface="Arial" pitchFamily="34" charset="0"/>
              </a:rPr>
              <a:t/>
            </a:r>
            <a:br>
              <a:rPr lang="ru-RU" b="1" spc="50" dirty="0" smtClean="0">
                <a:ln w="11430"/>
                <a:gradFill>
                  <a:gsLst>
                    <a:gs pos="25000">
                      <a:schemeClr val="accent2">
                        <a:satMod val="155000"/>
                      </a:schemeClr>
                    </a:gs>
                    <a:gs pos="100000">
                      <a:schemeClr val="accent2">
                        <a:shade val="45000"/>
                        <a:satMod val="165000"/>
                      </a:schemeClr>
                    </a:gs>
                  </a:gsLst>
                  <a:lin ang="5400000"/>
                </a:gradFill>
                <a:latin typeface="Arial" pitchFamily="34" charset="0"/>
                <a:cs typeface="Arial" pitchFamily="34" charset="0"/>
              </a:rPr>
            </a:br>
            <a:endParaRPr lang="ru-RU" dirty="0">
              <a:latin typeface="Arial" pitchFamily="34" charset="0"/>
              <a:cs typeface="Arial" pitchFamily="34" charset="0"/>
            </a:endParaRPr>
          </a:p>
        </p:txBody>
      </p:sp>
      <p:sp>
        <p:nvSpPr>
          <p:cNvPr id="16" name="Содержимое 15"/>
          <p:cNvSpPr>
            <a:spLocks noGrp="1"/>
          </p:cNvSpPr>
          <p:nvPr>
            <p:ph sz="quarter" idx="4"/>
          </p:nvPr>
        </p:nvSpPr>
        <p:spPr>
          <a:xfrm>
            <a:off x="2132856" y="272480"/>
            <a:ext cx="4725144" cy="9633520"/>
          </a:xfrm>
        </p:spPr>
        <p:txBody>
          <a:bodyPr>
            <a:normAutofit fontScale="25000" lnSpcReduction="20000"/>
          </a:bodyPr>
          <a:lstStyle/>
          <a:p>
            <a:pPr algn="just">
              <a:buNone/>
            </a:pPr>
            <a:r>
              <a:rPr lang="ru-RU" b="1" dirty="0" smtClean="0">
                <a:latin typeface="Times New Roman" pitchFamily="18" charset="0"/>
                <a:cs typeface="Times New Roman" pitchFamily="18" charset="0"/>
              </a:rPr>
              <a:t>                    </a:t>
            </a:r>
            <a:r>
              <a:rPr lang="ru-RU" sz="5600" b="1" dirty="0" smtClean="0">
                <a:solidFill>
                  <a:srgbClr val="002060"/>
                </a:solidFill>
                <a:latin typeface="Times New Roman" pitchFamily="18" charset="0"/>
                <a:cs typeface="Times New Roman" pitchFamily="18" charset="0"/>
              </a:rPr>
              <a:t>Технологии проектирования.</a:t>
            </a:r>
            <a:r>
              <a:rPr lang="ru-RU" sz="5600" dirty="0" smtClean="0">
                <a:solidFill>
                  <a:srgbClr val="002060"/>
                </a:solidFill>
                <a:latin typeface="Times New Roman" pitchFamily="18" charset="0"/>
                <a:cs typeface="Times New Roman" pitchFamily="18" charset="0"/>
              </a:rPr>
              <a:t> </a:t>
            </a:r>
            <a:r>
              <a:rPr lang="ru-RU" sz="5600" dirty="0" smtClean="0">
                <a:latin typeface="Times New Roman" pitchFamily="18" charset="0"/>
                <a:cs typeface="Times New Roman" pitchFamily="18" charset="0"/>
              </a:rPr>
              <a:t>Воспитанники ДОУ в рамках экологических проектов получили материальный социально-значимый продукт – так, благодаря проектам «Каждой пичужке по кормушке», «Зеленая колыбель», </a:t>
            </a:r>
            <a:r>
              <a:rPr lang="ru-RU" sz="5600" i="1" dirty="0" smtClean="0">
                <a:latin typeface="Times New Roman" pitchFamily="18" charset="0"/>
                <a:cs typeface="Times New Roman" pitchFamily="18" charset="0"/>
              </a:rPr>
              <a:t>«</a:t>
            </a:r>
            <a:r>
              <a:rPr lang="ru-RU" sz="5600" dirty="0" smtClean="0">
                <a:latin typeface="Times New Roman" pitchFamily="18" charset="0"/>
                <a:cs typeface="Times New Roman" pitchFamily="18" charset="0"/>
              </a:rPr>
              <a:t>Сохраним деревьям жизнь» были изготовлены кормушки для птиц, поделки для выставок, украшения для веранд, блокноты, памятки из вторично использованной бумаги, игрушки - модули из коробок, высажена рассада.  </a:t>
            </a:r>
          </a:p>
          <a:p>
            <a:pPr algn="just">
              <a:buNone/>
            </a:pPr>
            <a:r>
              <a:rPr lang="ru-RU" sz="5600" b="1" dirty="0" smtClean="0">
                <a:latin typeface="Times New Roman" pitchFamily="18" charset="0"/>
                <a:cs typeface="Times New Roman" pitchFamily="18" charset="0"/>
              </a:rPr>
              <a:t>           </a:t>
            </a:r>
            <a:r>
              <a:rPr lang="ru-RU" sz="5600" b="1" dirty="0" smtClean="0">
                <a:solidFill>
                  <a:srgbClr val="002060"/>
                </a:solidFill>
                <a:latin typeface="Times New Roman" pitchFamily="18" charset="0"/>
                <a:cs typeface="Times New Roman" pitchFamily="18" charset="0"/>
              </a:rPr>
              <a:t>Исследовательские технологии. </a:t>
            </a:r>
            <a:r>
              <a:rPr lang="ru-RU" sz="5600" dirty="0" smtClean="0">
                <a:latin typeface="Times New Roman" pitchFamily="18" charset="0"/>
                <a:cs typeface="Times New Roman" pitchFamily="18" charset="0"/>
              </a:rPr>
              <a:t>Широкие возможности для элементарных исследований открыло знакомство детей с сезонными изменениями в природе. Они узнали, как много интересного происходит с водой и воздухом осенью, зимой, весной, летом: идет дождь, холодает, замерзают лужи, тают сосульки. Получили ответ на вопрос, почему существует то или иное явление, и как оно объясняется с точки зрения современного знания.</a:t>
            </a:r>
          </a:p>
          <a:p>
            <a:pPr algn="just">
              <a:buNone/>
            </a:pPr>
            <a:r>
              <a:rPr lang="ru-RU" sz="5600" b="1" dirty="0" smtClean="0">
                <a:latin typeface="Times New Roman" pitchFamily="18" charset="0"/>
                <a:cs typeface="Times New Roman" pitchFamily="18" charset="0"/>
              </a:rPr>
              <a:t>           </a:t>
            </a:r>
            <a:r>
              <a:rPr lang="ru-RU" sz="5600" b="1" dirty="0" smtClean="0">
                <a:solidFill>
                  <a:srgbClr val="002060"/>
                </a:solidFill>
                <a:latin typeface="Times New Roman" pitchFamily="18" charset="0"/>
                <a:cs typeface="Times New Roman" pitchFamily="18" charset="0"/>
              </a:rPr>
              <a:t>Экспериментирование.</a:t>
            </a:r>
            <a:r>
              <a:rPr lang="ru-RU" sz="5600" dirty="0" smtClean="0">
                <a:solidFill>
                  <a:srgbClr val="002060"/>
                </a:solidFill>
                <a:latin typeface="Times New Roman" pitchFamily="18" charset="0"/>
                <a:cs typeface="Times New Roman" pitchFamily="18" charset="0"/>
              </a:rPr>
              <a:t> </a:t>
            </a:r>
            <a:r>
              <a:rPr lang="ru-RU" sz="5600" dirty="0" smtClean="0">
                <a:latin typeface="Times New Roman" pitchFamily="18" charset="0"/>
                <a:cs typeface="Times New Roman" pitchFamily="18" charset="0"/>
              </a:rPr>
              <a:t>В ДОУ проводится опытно- экспериментальная и исследовательская деятельность на темы «Круговорот воды», «Что происходит с мусором в земле?», «Высадка рассады» и т.д. Подмечено, дети  не только охотно участвуют в данной деятельности в детском саду, но и проявляют желание экспериментировать дома: исследовать рост комнатных растений, свойства воды, зарисовывать результаты экспериментов и т.д. </a:t>
            </a:r>
          </a:p>
          <a:p>
            <a:pPr algn="just">
              <a:buNone/>
            </a:pPr>
            <a:r>
              <a:rPr lang="ru-RU" sz="5600" dirty="0" smtClean="0">
                <a:latin typeface="Times New Roman" pitchFamily="18" charset="0"/>
                <a:cs typeface="Times New Roman" pitchFamily="18" charset="0"/>
              </a:rPr>
              <a:t>           </a:t>
            </a:r>
            <a:r>
              <a:rPr lang="ru-RU" sz="5600" b="1" dirty="0" smtClean="0">
                <a:solidFill>
                  <a:srgbClr val="002060"/>
                </a:solidFill>
                <a:latin typeface="Times New Roman" pitchFamily="18" charset="0"/>
                <a:cs typeface="Times New Roman" pitchFamily="18" charset="0"/>
              </a:rPr>
              <a:t>Экологический театр.</a:t>
            </a:r>
            <a:r>
              <a:rPr lang="ru-RU" sz="5600" dirty="0" smtClean="0">
                <a:solidFill>
                  <a:srgbClr val="002060"/>
                </a:solidFill>
                <a:latin typeface="Times New Roman" pitchFamily="18" charset="0"/>
                <a:cs typeface="Times New Roman" pitchFamily="18" charset="0"/>
              </a:rPr>
              <a:t> </a:t>
            </a:r>
            <a:r>
              <a:rPr lang="ru-RU" sz="5600" dirty="0" smtClean="0">
                <a:latin typeface="Times New Roman" pitchFamily="18" charset="0"/>
                <a:cs typeface="Times New Roman" pitchFamily="18" charset="0"/>
              </a:rPr>
              <a:t>Педагоги и родители  пишут стихи, частушки для выступлений, пропагандирующих природоохранную деятельность, также помогают в создании костюмов и декораций из бросового материала. Дети посредством театра получают новые знания о нашем общем доме, о наших соседях по планете, о взаимозависимости человека и природы.</a:t>
            </a:r>
          </a:p>
          <a:p>
            <a:pPr algn="just">
              <a:buNone/>
            </a:pPr>
            <a:r>
              <a:rPr lang="ru-RU" sz="5600" b="1" dirty="0" smtClean="0">
                <a:latin typeface="Times New Roman" pitchFamily="18" charset="0"/>
                <a:cs typeface="Times New Roman" pitchFamily="18" charset="0"/>
              </a:rPr>
              <a:t>           </a:t>
            </a:r>
            <a:r>
              <a:rPr lang="ru-RU" sz="5600" b="1" dirty="0" smtClean="0">
                <a:solidFill>
                  <a:srgbClr val="002060"/>
                </a:solidFill>
                <a:latin typeface="Times New Roman" pitchFamily="18" charset="0"/>
                <a:cs typeface="Times New Roman" pitchFamily="18" charset="0"/>
              </a:rPr>
              <a:t>Природоохранные акции</a:t>
            </a:r>
            <a:r>
              <a:rPr lang="ru-RU" sz="5600" dirty="0" smtClean="0">
                <a:solidFill>
                  <a:srgbClr val="002060"/>
                </a:solidFill>
                <a:latin typeface="Times New Roman" pitchFamily="18" charset="0"/>
                <a:cs typeface="Times New Roman" pitchFamily="18" charset="0"/>
              </a:rPr>
              <a:t>. </a:t>
            </a:r>
            <a:r>
              <a:rPr lang="ru-RU" sz="5600" dirty="0" smtClean="0">
                <a:latin typeface="Times New Roman" pitchFamily="18" charset="0"/>
                <a:cs typeface="Times New Roman" pitchFamily="18" charset="0"/>
              </a:rPr>
              <a:t>В ходе проведения акций «Берегите воду!», «Посади дерево», «Сделаем лес чистым» дети совместно с родителями сначала участвовали в экспериментальной деятельности: изучение свойств воды, фиксацией роста ростков деревьев. А итогом стали семейные трудовые десанты по очистке родников в местах отдыха, высадке деревьев на территории детского сада. </a:t>
            </a:r>
          </a:p>
          <a:p>
            <a:pPr algn="just">
              <a:buNone/>
            </a:pPr>
            <a:endParaRPr lang="ru-RU" sz="5600" dirty="0" smtClean="0">
              <a:latin typeface="Times New Roman" pitchFamily="18" charset="0"/>
              <a:cs typeface="Times New Roman" pitchFamily="18" charset="0"/>
            </a:endParaRPr>
          </a:p>
          <a:p>
            <a:pPr algn="just">
              <a:buNone/>
            </a:pPr>
            <a:r>
              <a:rPr lang="ru-RU" sz="5600" dirty="0" smtClean="0">
                <a:latin typeface="Times New Roman" pitchFamily="18" charset="0"/>
                <a:cs typeface="Times New Roman" pitchFamily="18" charset="0"/>
              </a:rPr>
              <a:t>        </a:t>
            </a:r>
            <a:endParaRPr lang="ru-RU" sz="5600" b="1" dirty="0" smtClean="0">
              <a:latin typeface="Times New Roman" pitchFamily="18" charset="0"/>
              <a:cs typeface="Times New Roman" pitchFamily="18" charset="0"/>
            </a:endParaRPr>
          </a:p>
          <a:p>
            <a:pPr algn="just">
              <a:buNone/>
            </a:pPr>
            <a:r>
              <a:rPr lang="ru-RU" sz="5600" dirty="0" smtClean="0">
                <a:latin typeface="Times New Roman" pitchFamily="18" charset="0"/>
                <a:cs typeface="Times New Roman" pitchFamily="18" charset="0"/>
              </a:rPr>
              <a:t> э</a:t>
            </a:r>
            <a:endParaRPr lang="ru-RU" sz="5600" dirty="0">
              <a:latin typeface="Times New Roman" pitchFamily="18" charset="0"/>
              <a:cs typeface="Times New Roman" pitchFamily="18" charset="0"/>
            </a:endParaRPr>
          </a:p>
        </p:txBody>
      </p:sp>
      <p:sp>
        <p:nvSpPr>
          <p:cNvPr id="6" name="Заголовок 6"/>
          <p:cNvSpPr txBox="1">
            <a:spLocks/>
          </p:cNvSpPr>
          <p:nvPr/>
        </p:nvSpPr>
        <p:spPr>
          <a:xfrm>
            <a:off x="260648" y="9080500"/>
            <a:ext cx="6172200" cy="1651000"/>
          </a:xfrm>
          <a:prstGeom prst="rect">
            <a:avLst/>
          </a:prstGeom>
        </p:spPr>
        <p:txBody>
          <a:bodyPr vert="horz" lIns="91440" tIns="45720" rIns="91440" bIns="45720" rtlCol="0" anchor="ctr">
            <a:normAutofit fontScale="8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1800" b="1" i="0" u="none" strike="noStrike" kern="1200" cap="none" spc="0" normalizeH="0" baseline="0" noProof="0" dirty="0" smtClean="0">
                <a:ln>
                  <a:noFill/>
                </a:ln>
                <a:solidFill>
                  <a:srgbClr val="002060"/>
                </a:solidFill>
                <a:effectLst/>
                <a:uLnTx/>
                <a:uFillTx/>
                <a:latin typeface="Arial" pitchFamily="34" charset="0"/>
                <a:ea typeface="+mj-ea"/>
                <a:cs typeface="Arial" pitchFamily="34" charset="0"/>
              </a:rPr>
              <a:t/>
            </a:r>
            <a:br>
              <a:rPr kumimoji="0" lang="ru-RU" sz="1800" b="1" i="0" u="none" strike="noStrike" kern="1200" cap="none" spc="0" normalizeH="0" baseline="0" noProof="0" dirty="0" smtClean="0">
                <a:ln>
                  <a:noFill/>
                </a:ln>
                <a:solidFill>
                  <a:srgbClr val="002060"/>
                </a:solidFill>
                <a:effectLst/>
                <a:uLnTx/>
                <a:uFillTx/>
                <a:latin typeface="Arial" pitchFamily="34" charset="0"/>
                <a:ea typeface="+mj-ea"/>
                <a:cs typeface="Arial" pitchFamily="34" charset="0"/>
              </a:rPr>
            </a:br>
            <a:r>
              <a:rPr kumimoji="0" lang="ru-RU" sz="1600" b="0" i="0" u="none" strike="noStrike" kern="1200" cap="none" spc="0" normalizeH="0" baseline="0" noProof="0" dirty="0" smtClean="0">
                <a:ln>
                  <a:noFill/>
                </a:ln>
                <a:solidFill>
                  <a:schemeClr val="tx1"/>
                </a:solidFill>
                <a:effectLst/>
                <a:uLnTx/>
                <a:uFillTx/>
                <a:latin typeface="+mj-lt"/>
                <a:ea typeface="+mj-ea"/>
                <a:cs typeface="+mj-cs"/>
              </a:rPr>
              <a:t>. </a:t>
            </a:r>
            <a:r>
              <a:rPr kumimoji="0" lang="ru-RU" sz="1800" b="0" i="0" u="none" strike="noStrike" kern="1200" cap="none" spc="0" normalizeH="0" baseline="0" noProof="0" dirty="0" smtClean="0">
                <a:ln>
                  <a:noFill/>
                </a:ln>
                <a:solidFill>
                  <a:schemeClr val="tx1"/>
                </a:solidFill>
                <a:effectLst/>
                <a:uLnTx/>
                <a:uFillTx/>
                <a:latin typeface="+mj-lt"/>
                <a:ea typeface="+mj-ea"/>
                <a:cs typeface="+mj-cs"/>
              </a:rPr>
              <a:t/>
            </a:r>
            <a:br>
              <a:rPr kumimoji="0" lang="ru-RU" sz="1800" b="0" i="0" u="none" strike="noStrike" kern="1200" cap="none" spc="0" normalizeH="0" baseline="0" noProof="0" dirty="0" smtClean="0">
                <a:ln>
                  <a:noFill/>
                </a:ln>
                <a:solidFill>
                  <a:schemeClr val="tx1"/>
                </a:solidFill>
                <a:effectLst/>
                <a:uLnTx/>
                <a:uFillTx/>
                <a:latin typeface="+mj-lt"/>
                <a:ea typeface="+mj-ea"/>
                <a:cs typeface="+mj-cs"/>
              </a:rPr>
            </a:br>
            <a:r>
              <a:rPr kumimoji="0" lang="ru-RU" sz="1800" b="1" i="0" u="none" strike="noStrike" kern="1200" cap="none" spc="50" normalizeH="0" baseline="0" noProof="0" dirty="0" smtClean="0">
                <a:ln w="11430"/>
                <a:solidFill>
                  <a:srgbClr val="FF0000"/>
                </a:solidFill>
                <a:effectLst>
                  <a:outerShdw blurRad="76200" dist="50800" dir="5400000" algn="tl" rotWithShape="0">
                    <a:srgbClr val="000000">
                      <a:alpha val="65000"/>
                    </a:srgbClr>
                  </a:outerShdw>
                </a:effectLst>
                <a:uLnTx/>
                <a:uFillTx/>
                <a:latin typeface="Arial" pitchFamily="34" charset="0"/>
                <a:ea typeface="+mj-ea"/>
                <a:cs typeface="Arial" pitchFamily="34" charset="0"/>
              </a:rPr>
              <a:t/>
            </a:r>
            <a:br>
              <a:rPr kumimoji="0" lang="ru-RU" sz="1800" b="1" i="0" u="none" strike="noStrike" kern="1200" cap="none" spc="50" normalizeH="0" baseline="0" noProof="0" dirty="0" smtClean="0">
                <a:ln w="11430"/>
                <a:solidFill>
                  <a:srgbClr val="FF0000"/>
                </a:solidFill>
                <a:effectLst>
                  <a:outerShdw blurRad="76200" dist="50800" dir="5400000" algn="tl" rotWithShape="0">
                    <a:srgbClr val="000000">
                      <a:alpha val="65000"/>
                    </a:srgbClr>
                  </a:outerShdw>
                </a:effectLst>
                <a:uLnTx/>
                <a:uFillTx/>
                <a:latin typeface="Arial" pitchFamily="34" charset="0"/>
                <a:ea typeface="+mj-ea"/>
                <a:cs typeface="Arial" pitchFamily="34" charset="0"/>
              </a:rPr>
            </a:br>
            <a:r>
              <a:rPr kumimoji="0" lang="ru-RU" sz="44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uLnTx/>
                <a:uFillTx/>
                <a:latin typeface="Arial" pitchFamily="34" charset="0"/>
                <a:ea typeface="+mj-ea"/>
                <a:cs typeface="Arial" pitchFamily="34" charset="0"/>
              </a:rPr>
              <a:t/>
            </a:r>
            <a:br>
              <a:rPr kumimoji="0" lang="ru-RU" sz="4400" b="1" i="0" u="none" strike="noStrike" kern="1200" cap="none" spc="50" normalizeH="0" baseline="0" noProof="0" dirty="0" smtClean="0">
                <a:ln w="11430"/>
                <a:gradFill>
                  <a:gsLst>
                    <a:gs pos="25000">
                      <a:schemeClr val="accent2">
                        <a:satMod val="155000"/>
                      </a:schemeClr>
                    </a:gs>
                    <a:gs pos="100000">
                      <a:schemeClr val="accent2">
                        <a:shade val="45000"/>
                        <a:satMod val="165000"/>
                      </a:schemeClr>
                    </a:gs>
                  </a:gsLst>
                  <a:lin ang="5400000"/>
                </a:gradFill>
                <a:effectLst/>
                <a:uLnTx/>
                <a:uFillTx/>
                <a:latin typeface="Arial" pitchFamily="34" charset="0"/>
                <a:ea typeface="+mj-ea"/>
                <a:cs typeface="Arial" pitchFamily="34" charset="0"/>
              </a:rPr>
            </a:br>
            <a:endParaRPr kumimoji="0" lang="ru-RU" sz="4400" b="0" i="0" u="none" strike="noStrike" kern="1200" cap="none" spc="0" normalizeH="0" baseline="0" noProof="0" dirty="0">
              <a:ln>
                <a:noFill/>
              </a:ln>
              <a:solidFill>
                <a:schemeClr val="tx1"/>
              </a:solidFill>
              <a:effectLst/>
              <a:uLnTx/>
              <a:uFillTx/>
              <a:latin typeface="Arial" pitchFamily="34" charset="0"/>
              <a:ea typeface="+mj-ea"/>
              <a:cs typeface="Arial" pitchFamily="34" charset="0"/>
            </a:endParaRPr>
          </a:p>
        </p:txBody>
      </p:sp>
      <p:pic>
        <p:nvPicPr>
          <p:cNvPr id="11" name="Picture 5" descr="C:\Documents and Settings\Admin\Рабочий стол\IMG_3061.JPG"/>
          <p:cNvPicPr>
            <a:picLocks noGrp="1" noChangeAspect="1" noChangeArrowheads="1"/>
          </p:cNvPicPr>
          <p:nvPr>
            <p:ph sz="half" idx="1"/>
          </p:nvPr>
        </p:nvPicPr>
        <p:blipFill>
          <a:blip r:embed="rId4" cstate="email"/>
          <a:srcRect l="9237" t="10246" r="15599"/>
          <a:stretch>
            <a:fillRect/>
          </a:stretch>
        </p:blipFill>
        <p:spPr bwMode="auto">
          <a:xfrm>
            <a:off x="78700" y="200471"/>
            <a:ext cx="2441093" cy="1656185"/>
          </a:xfrm>
          <a:prstGeom prst="rect">
            <a:avLst/>
          </a:prstGeom>
          <a:ln>
            <a:noFill/>
          </a:ln>
          <a:effectLst>
            <a:softEdge rad="112500"/>
          </a:effectLst>
        </p:spPr>
      </p:pic>
      <p:pic>
        <p:nvPicPr>
          <p:cNvPr id="13" name="Picture 3" descr="C:\Users\Солнышко\Desktop\экология проекты\проект мусор\SAM_4661.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0" y="1712640"/>
            <a:ext cx="2492896" cy="1440160"/>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pic>
        <p:nvPicPr>
          <p:cNvPr id="15" name="Picture 5" descr="C:\Documents\Admin\Рабочий стол\Зеленый флаг 2014-2015\эколидер -2015\P1510164.JPG"/>
          <p:cNvPicPr>
            <a:picLocks noChangeAspect="1" noChangeArrowheads="1"/>
          </p:cNvPicPr>
          <p:nvPr/>
        </p:nvPicPr>
        <p:blipFill>
          <a:blip r:embed="rId6" cstate="screen"/>
          <a:srcRect/>
          <a:stretch>
            <a:fillRect/>
          </a:stretch>
        </p:blipFill>
        <p:spPr bwMode="auto">
          <a:xfrm>
            <a:off x="100469" y="4088904"/>
            <a:ext cx="2448938" cy="1755204"/>
          </a:xfrm>
          <a:prstGeom prst="rect">
            <a:avLst/>
          </a:prstGeom>
          <a:ln>
            <a:noFill/>
          </a:ln>
          <a:effectLst>
            <a:softEdge rad="112500"/>
          </a:effectLst>
        </p:spPr>
      </p:pic>
      <p:sp>
        <p:nvSpPr>
          <p:cNvPr id="21" name="Текст 20"/>
          <p:cNvSpPr>
            <a:spLocks noGrp="1"/>
          </p:cNvSpPr>
          <p:nvPr>
            <p:ph type="body" sz="quarter" idx="3"/>
          </p:nvPr>
        </p:nvSpPr>
        <p:spPr/>
        <p:txBody>
          <a:bodyPr/>
          <a:lstStyle/>
          <a:p>
            <a:endParaRPr lang="ru-RU" dirty="0"/>
          </a:p>
        </p:txBody>
      </p:sp>
      <p:sp>
        <p:nvSpPr>
          <p:cNvPr id="24" name="Содержимое 3"/>
          <p:cNvSpPr txBox="1">
            <a:spLocks/>
          </p:cNvSpPr>
          <p:nvPr/>
        </p:nvSpPr>
        <p:spPr>
          <a:xfrm>
            <a:off x="2204864" y="8049344"/>
            <a:ext cx="4536504" cy="1856656"/>
          </a:xfrm>
          <a:prstGeom prst="rect">
            <a:avLst/>
          </a:prstGeom>
        </p:spPr>
        <p:txBody>
          <a:bodyPr vert="horz" lIns="91440" tIns="45720" rIns="91440" bIns="45720" rtlCol="0">
            <a:normAutofit fontScale="92500" lnSpcReduction="20000"/>
          </a:bodyPr>
          <a:lstStyle/>
          <a:p>
            <a:pPr algn="just"/>
            <a:r>
              <a:rPr kumimoji="0" lang="ru-RU" sz="1200" b="1" u="none"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 </a:t>
            </a:r>
            <a:r>
              <a:rPr lang="ru-RU" sz="1500" dirty="0" smtClean="0">
                <a:solidFill>
                  <a:srgbClr val="FF0000"/>
                </a:solidFill>
                <a:latin typeface="Times New Roman" pitchFamily="18" charset="0"/>
                <a:cs typeface="Times New Roman" pitchFamily="18" charset="0"/>
              </a:rPr>
              <a:t>Реализация  инновационных  технологий  позволяет  успешно реализовывать в МБДОУ «</a:t>
            </a:r>
            <a:r>
              <a:rPr lang="ru-RU" sz="1500" dirty="0" err="1" smtClean="0">
                <a:solidFill>
                  <a:srgbClr val="FF0000"/>
                </a:solidFill>
                <a:latin typeface="Times New Roman" pitchFamily="18" charset="0"/>
                <a:cs typeface="Times New Roman" pitchFamily="18" charset="0"/>
              </a:rPr>
              <a:t>ЦРР-д</a:t>
            </a:r>
            <a:r>
              <a:rPr lang="ru-RU" sz="1500" dirty="0" smtClean="0">
                <a:solidFill>
                  <a:srgbClr val="FF0000"/>
                </a:solidFill>
                <a:latin typeface="Times New Roman" pitchFamily="18" charset="0"/>
                <a:cs typeface="Times New Roman" pitchFamily="18" charset="0"/>
              </a:rPr>
              <a:t>/с №35» задачи работы по программе «</a:t>
            </a:r>
            <a:r>
              <a:rPr lang="ru-RU" sz="1500" dirty="0" err="1" smtClean="0">
                <a:solidFill>
                  <a:srgbClr val="FF0000"/>
                </a:solidFill>
                <a:latin typeface="Times New Roman" pitchFamily="18" charset="0"/>
                <a:cs typeface="Times New Roman" pitchFamily="18" charset="0"/>
              </a:rPr>
              <a:t>Эко-школы</a:t>
            </a:r>
            <a:r>
              <a:rPr lang="ru-RU" sz="1500" dirty="0" smtClean="0">
                <a:solidFill>
                  <a:srgbClr val="FF0000"/>
                </a:solidFill>
                <a:latin typeface="Times New Roman" pitchFamily="18" charset="0"/>
                <a:cs typeface="Times New Roman" pitchFamily="18" charset="0"/>
              </a:rPr>
              <a:t>/Зеленый флаг»:</a:t>
            </a:r>
          </a:p>
          <a:p>
            <a:pPr algn="just"/>
            <a:r>
              <a:rPr lang="ru-RU" sz="1500" dirty="0" smtClean="0">
                <a:solidFill>
                  <a:srgbClr val="FF0000"/>
                </a:solidFill>
                <a:latin typeface="Times New Roman" pitchFamily="18" charset="0"/>
                <a:cs typeface="Times New Roman" pitchFamily="18" charset="0"/>
              </a:rPr>
              <a:t>· Формирование навыков экологической культуры, активную жизненную позицию всех участников образовательного процесс; </a:t>
            </a:r>
          </a:p>
          <a:p>
            <a:pPr algn="just"/>
            <a:r>
              <a:rPr lang="ru-RU" sz="1500" dirty="0" smtClean="0">
                <a:solidFill>
                  <a:srgbClr val="FF0000"/>
                </a:solidFill>
                <a:latin typeface="Times New Roman" pitchFamily="18" charset="0"/>
                <a:cs typeface="Times New Roman" pitchFamily="18" charset="0"/>
              </a:rPr>
              <a:t>· Вовлечение родителей, социальных партнеров в обсуждение актуальных экологических проблем современного мира.</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1400" b="1"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p:txBody>
      </p:sp>
      <p:pic>
        <p:nvPicPr>
          <p:cNvPr id="17" name="Picture 2" descr="C:\Users\методист\Documents\ДОУ35\2017-2018\фото 2017-2018\фото семинар 25.04.2018\P1670226.JPG"/>
          <p:cNvPicPr>
            <a:picLocks noChangeAspect="1" noChangeArrowheads="1"/>
          </p:cNvPicPr>
          <p:nvPr/>
        </p:nvPicPr>
        <p:blipFill>
          <a:blip r:embed="rId7" cstate="print"/>
          <a:srcRect/>
          <a:stretch>
            <a:fillRect/>
          </a:stretch>
        </p:blipFill>
        <p:spPr bwMode="auto">
          <a:xfrm>
            <a:off x="116632" y="5985302"/>
            <a:ext cx="2320702" cy="1541092"/>
          </a:xfrm>
          <a:prstGeom prst="rect">
            <a:avLst/>
          </a:prstGeom>
          <a:ln>
            <a:noFill/>
          </a:ln>
          <a:effectLst>
            <a:softEdge rad="112500"/>
          </a:effectLst>
        </p:spPr>
      </p:pic>
      <p:pic>
        <p:nvPicPr>
          <p:cNvPr id="2050" name="Picture 2" descr="C:\Users\User\Desktop\Данные\Шарипова ЛШ\Desktop\2021\рейтинг 2020-2021\фото групп РППС ДОУ 35\умники и умницы\IMG_2501.jpg"/>
          <p:cNvPicPr>
            <a:picLocks noGrp="1" noChangeAspect="1" noChangeArrowheads="1"/>
          </p:cNvPicPr>
          <p:nvPr>
            <p:ph sz="half" idx="2"/>
          </p:nvPr>
        </p:nvPicPr>
        <p:blipFill>
          <a:blip r:embed="rId8" cstate="print"/>
          <a:srcRect/>
          <a:stretch>
            <a:fillRect/>
          </a:stretch>
        </p:blipFill>
        <p:spPr bwMode="auto">
          <a:xfrm>
            <a:off x="260648" y="2864768"/>
            <a:ext cx="2088232" cy="1440160"/>
          </a:xfrm>
          <a:prstGeom prst="rect">
            <a:avLst/>
          </a:prstGeom>
          <a:noFill/>
        </p:spPr>
      </p:pic>
      <p:pic>
        <p:nvPicPr>
          <p:cNvPr id="2051" name="Picture 3" descr="C:\Users\User\Desktop\Данные\Шарипова ЛШ\Desktop\Конструктор фото\unnamed.jpg"/>
          <p:cNvPicPr>
            <a:picLocks noChangeAspect="1" noChangeArrowheads="1"/>
          </p:cNvPicPr>
          <p:nvPr/>
        </p:nvPicPr>
        <p:blipFill>
          <a:blip r:embed="rId9" cstate="print"/>
          <a:srcRect/>
          <a:stretch>
            <a:fillRect/>
          </a:stretch>
        </p:blipFill>
        <p:spPr bwMode="auto">
          <a:xfrm>
            <a:off x="260648" y="7761312"/>
            <a:ext cx="1943100" cy="1944216"/>
          </a:xfrm>
          <a:prstGeom prst="rect">
            <a:avLst/>
          </a:prstGeom>
          <a:noFill/>
        </p:spPr>
      </p:pic>
    </p:spTree>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1267</TotalTime>
  <Words>351</Words>
  <Application>Microsoft Office PowerPoint</Application>
  <PresentationFormat>Лист A4 (210x297 мм)</PresentationFormat>
  <Paragraphs>41</Paragraphs>
  <Slides>5</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      11 всероссийский фестиваль педагогических идей по экологическому образованию   «Современные подходы в организации работы по экологическому воспитанию дошкольников »   Презентация опыта работы «Реализация инновационных технологий экологического воспитания для повышения естественно - научных знаний  у дошкольников»</vt:lpstr>
      <vt:lpstr>Реализация инновационных технологий экологического воспитания для повышения естественно - научных знаний у дошкольников.</vt:lpstr>
      <vt:lpstr>      Для совершенствования  системы экологического образования  и воспитания в МБДОУ «ЦРР –д/с № 35 «Сказочная страна»  реализуются современные педагогические технологии.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методист</dc:creator>
  <cp:lastModifiedBy>User</cp:lastModifiedBy>
  <cp:revision>109</cp:revision>
  <dcterms:created xsi:type="dcterms:W3CDTF">2018-11-16T11:14:06Z</dcterms:created>
  <dcterms:modified xsi:type="dcterms:W3CDTF">2022-04-29T13:28:53Z</dcterms:modified>
</cp:coreProperties>
</file>